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1778" r:id="rId2"/>
    <p:sldId id="1724" r:id="rId3"/>
    <p:sldId id="1863" r:id="rId4"/>
    <p:sldId id="1864" r:id="rId5"/>
    <p:sldId id="1783" r:id="rId6"/>
    <p:sldId id="1781" r:id="rId7"/>
    <p:sldId id="1814" r:id="rId8"/>
    <p:sldId id="1789" r:id="rId9"/>
    <p:sldId id="1794" r:id="rId10"/>
    <p:sldId id="1796" r:id="rId11"/>
    <p:sldId id="1817" r:id="rId12"/>
    <p:sldId id="1818" r:id="rId13"/>
    <p:sldId id="1896" r:id="rId14"/>
    <p:sldId id="1815" r:id="rId15"/>
    <p:sldId id="1804" r:id="rId16"/>
    <p:sldId id="1805" r:id="rId17"/>
    <p:sldId id="1795" r:id="rId18"/>
    <p:sldId id="1807" r:id="rId19"/>
    <p:sldId id="1808" r:id="rId20"/>
    <p:sldId id="1809" r:id="rId21"/>
    <p:sldId id="1810" r:id="rId22"/>
    <p:sldId id="1811" r:id="rId23"/>
    <p:sldId id="1812" r:id="rId24"/>
    <p:sldId id="1813" r:id="rId25"/>
    <p:sldId id="1816" r:id="rId26"/>
    <p:sldId id="1806" r:id="rId27"/>
    <p:sldId id="1798" r:id="rId28"/>
    <p:sldId id="1799" r:id="rId29"/>
    <p:sldId id="1800" r:id="rId30"/>
    <p:sldId id="1802" r:id="rId31"/>
    <p:sldId id="1797" r:id="rId32"/>
    <p:sldId id="1821" r:id="rId33"/>
    <p:sldId id="1822" r:id="rId34"/>
    <p:sldId id="1823" r:id="rId35"/>
    <p:sldId id="1801" r:id="rId36"/>
    <p:sldId id="1803" r:id="rId37"/>
    <p:sldId id="1819" r:id="rId38"/>
    <p:sldId id="1820" r:id="rId39"/>
    <p:sldId id="1829" r:id="rId40"/>
    <p:sldId id="1824" r:id="rId41"/>
    <p:sldId id="1825" r:id="rId42"/>
    <p:sldId id="1826" r:id="rId43"/>
    <p:sldId id="1827" r:id="rId44"/>
    <p:sldId id="1828" r:id="rId45"/>
    <p:sldId id="1830" r:id="rId46"/>
    <p:sldId id="1831" r:id="rId47"/>
    <p:sldId id="1891" r:id="rId48"/>
    <p:sldId id="1832" r:id="rId49"/>
    <p:sldId id="1833" r:id="rId50"/>
    <p:sldId id="1834" r:id="rId51"/>
    <p:sldId id="1835" r:id="rId52"/>
    <p:sldId id="1836" r:id="rId53"/>
    <p:sldId id="1837" r:id="rId54"/>
    <p:sldId id="1838" r:id="rId55"/>
    <p:sldId id="1839" r:id="rId56"/>
    <p:sldId id="1840" r:id="rId57"/>
    <p:sldId id="1841" r:id="rId58"/>
    <p:sldId id="1842" r:id="rId59"/>
    <p:sldId id="1843" r:id="rId60"/>
    <p:sldId id="1845" r:id="rId61"/>
    <p:sldId id="1846" r:id="rId62"/>
    <p:sldId id="1847" r:id="rId63"/>
    <p:sldId id="1848" r:id="rId64"/>
    <p:sldId id="1907" r:id="rId65"/>
    <p:sldId id="1908" r:id="rId66"/>
    <p:sldId id="1909" r:id="rId67"/>
    <p:sldId id="1910" r:id="rId68"/>
    <p:sldId id="1849" r:id="rId69"/>
    <p:sldId id="1850" r:id="rId70"/>
    <p:sldId id="1851" r:id="rId71"/>
    <p:sldId id="1892" r:id="rId72"/>
    <p:sldId id="1898" r:id="rId73"/>
    <p:sldId id="1897" r:id="rId74"/>
    <p:sldId id="1853" r:id="rId75"/>
    <p:sldId id="1854" r:id="rId76"/>
    <p:sldId id="1855" r:id="rId77"/>
    <p:sldId id="1893" r:id="rId78"/>
    <p:sldId id="1894" r:id="rId79"/>
    <p:sldId id="1856" r:id="rId80"/>
    <p:sldId id="1857" r:id="rId81"/>
    <p:sldId id="1861" r:id="rId82"/>
    <p:sldId id="1862" r:id="rId83"/>
    <p:sldId id="1859" r:id="rId84"/>
    <p:sldId id="1860" r:id="rId85"/>
    <p:sldId id="1865" r:id="rId86"/>
    <p:sldId id="1866" r:id="rId87"/>
    <p:sldId id="1867" r:id="rId88"/>
    <p:sldId id="1868" r:id="rId89"/>
    <p:sldId id="1869" r:id="rId90"/>
    <p:sldId id="1871" r:id="rId91"/>
    <p:sldId id="1872" r:id="rId92"/>
    <p:sldId id="1880" r:id="rId93"/>
    <p:sldId id="1881" r:id="rId94"/>
    <p:sldId id="1882" r:id="rId95"/>
    <p:sldId id="1883" r:id="rId96"/>
    <p:sldId id="1884" r:id="rId97"/>
    <p:sldId id="1885" r:id="rId98"/>
    <p:sldId id="1886" r:id="rId99"/>
    <p:sldId id="1887" r:id="rId100"/>
    <p:sldId id="1895" r:id="rId101"/>
    <p:sldId id="1888" r:id="rId102"/>
    <p:sldId id="1899" r:id="rId103"/>
    <p:sldId id="1900" r:id="rId104"/>
    <p:sldId id="1901" r:id="rId105"/>
    <p:sldId id="1902" r:id="rId106"/>
    <p:sldId id="1903" r:id="rId107"/>
    <p:sldId id="1904" r:id="rId108"/>
    <p:sldId id="1905" r:id="rId109"/>
    <p:sldId id="1906" r:id="rId110"/>
    <p:sldId id="1787" r:id="rId1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97B06D-3832-46C8-AC12-659E408F69BD}" v="6" dt="2023-08-06T16:42:47.372"/>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10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9997B06D-3832-46C8-AC12-659E408F69BD}"/>
    <pc:docChg chg="custSel addSld modSld">
      <pc:chgData name="Yoel Kortick" userId="167978f5-7f40-4909-85d5-d4149554ad4e" providerId="ADAL" clId="{9997B06D-3832-46C8-AC12-659E408F69BD}" dt="2023-08-06T17:10:19.172" v="509" actId="6549"/>
      <pc:docMkLst>
        <pc:docMk/>
      </pc:docMkLst>
      <pc:sldChg chg="modSp mod">
        <pc:chgData name="Yoel Kortick" userId="167978f5-7f40-4909-85d5-d4149554ad4e" providerId="ADAL" clId="{9997B06D-3832-46C8-AC12-659E408F69BD}" dt="2023-08-06T16:25:51.173" v="40" actId="27636"/>
        <pc:sldMkLst>
          <pc:docMk/>
          <pc:sldMk cId="351167500" sldId="1848"/>
        </pc:sldMkLst>
        <pc:spChg chg="mod">
          <ac:chgData name="Yoel Kortick" userId="167978f5-7f40-4909-85d5-d4149554ad4e" providerId="ADAL" clId="{9997B06D-3832-46C8-AC12-659E408F69BD}" dt="2023-08-06T16:25:51.173" v="40" actId="27636"/>
          <ac:spMkLst>
            <pc:docMk/>
            <pc:sldMk cId="351167500" sldId="1848"/>
            <ac:spMk id="4" creationId="{7DCC24B9-304C-43F8-A814-5ED2034E8A02}"/>
          </ac:spMkLst>
        </pc:spChg>
      </pc:sldChg>
      <pc:sldChg chg="modSp mod">
        <pc:chgData name="Yoel Kortick" userId="167978f5-7f40-4909-85d5-d4149554ad4e" providerId="ADAL" clId="{9997B06D-3832-46C8-AC12-659E408F69BD}" dt="2023-08-06T16:47:03.886" v="508" actId="20577"/>
        <pc:sldMkLst>
          <pc:docMk/>
          <pc:sldMk cId="1152729505" sldId="1854"/>
        </pc:sldMkLst>
        <pc:spChg chg="mod">
          <ac:chgData name="Yoel Kortick" userId="167978f5-7f40-4909-85d5-d4149554ad4e" providerId="ADAL" clId="{9997B06D-3832-46C8-AC12-659E408F69BD}" dt="2023-08-06T16:47:03.886" v="508" actId="20577"/>
          <ac:spMkLst>
            <pc:docMk/>
            <pc:sldMk cId="1152729505" sldId="1854"/>
            <ac:spMk id="20" creationId="{E60E9707-CE63-4096-B5E2-60EC866CAE9D}"/>
          </ac:spMkLst>
        </pc:spChg>
      </pc:sldChg>
      <pc:sldChg chg="addSp modSp mod">
        <pc:chgData name="Yoel Kortick" userId="167978f5-7f40-4909-85d5-d4149554ad4e" providerId="ADAL" clId="{9997B06D-3832-46C8-AC12-659E408F69BD}" dt="2023-08-06T16:44:36.521" v="500" actId="14100"/>
        <pc:sldMkLst>
          <pc:docMk/>
          <pc:sldMk cId="1269397613" sldId="1892"/>
        </pc:sldMkLst>
        <pc:spChg chg="add mod">
          <ac:chgData name="Yoel Kortick" userId="167978f5-7f40-4909-85d5-d4149554ad4e" providerId="ADAL" clId="{9997B06D-3832-46C8-AC12-659E408F69BD}" dt="2023-08-06T16:43:00.020" v="498" actId="1037"/>
          <ac:spMkLst>
            <pc:docMk/>
            <pc:sldMk cId="1269397613" sldId="1892"/>
            <ac:spMk id="4" creationId="{CB5F1351-16C2-2753-7BC2-FB98F333DB8D}"/>
          </ac:spMkLst>
        </pc:spChg>
        <pc:spChg chg="add mod">
          <ac:chgData name="Yoel Kortick" userId="167978f5-7f40-4909-85d5-d4149554ad4e" providerId="ADAL" clId="{9997B06D-3832-46C8-AC12-659E408F69BD}" dt="2023-08-06T16:42:35.719" v="477" actId="20577"/>
          <ac:spMkLst>
            <pc:docMk/>
            <pc:sldMk cId="1269397613" sldId="1892"/>
            <ac:spMk id="8" creationId="{D30B9EB2-0244-D625-C4C5-B83E4BDBAE4A}"/>
          </ac:spMkLst>
        </pc:spChg>
        <pc:spChg chg="mod">
          <ac:chgData name="Yoel Kortick" userId="167978f5-7f40-4909-85d5-d4149554ad4e" providerId="ADAL" clId="{9997B06D-3832-46C8-AC12-659E408F69BD}" dt="2023-08-06T16:44:36.521" v="500" actId="14100"/>
          <ac:spMkLst>
            <pc:docMk/>
            <pc:sldMk cId="1269397613" sldId="1892"/>
            <ac:spMk id="19" creationId="{C3372532-CC25-F81F-9005-81F74F5E39B5}"/>
          </ac:spMkLst>
        </pc:spChg>
        <pc:cxnChg chg="add mod">
          <ac:chgData name="Yoel Kortick" userId="167978f5-7f40-4909-85d5-d4149554ad4e" providerId="ADAL" clId="{9997B06D-3832-46C8-AC12-659E408F69BD}" dt="2023-08-06T16:42:28.088" v="458" actId="571"/>
          <ac:cxnSpMkLst>
            <pc:docMk/>
            <pc:sldMk cId="1269397613" sldId="1892"/>
            <ac:cxnSpMk id="5" creationId="{FD106BC8-C450-503C-79E2-8FAD9163B6CE}"/>
          </ac:cxnSpMkLst>
        </pc:cxnChg>
        <pc:cxnChg chg="add mod">
          <ac:chgData name="Yoel Kortick" userId="167978f5-7f40-4909-85d5-d4149554ad4e" providerId="ADAL" clId="{9997B06D-3832-46C8-AC12-659E408F69BD}" dt="2023-08-06T16:43:03.650" v="499" actId="14100"/>
          <ac:cxnSpMkLst>
            <pc:docMk/>
            <pc:sldMk cId="1269397613" sldId="1892"/>
            <ac:cxnSpMk id="9" creationId="{D09B1817-D50C-9C2A-EA1D-7BE1291B7D65}"/>
          </ac:cxnSpMkLst>
        </pc:cxnChg>
      </pc:sldChg>
      <pc:sldChg chg="modSp mod">
        <pc:chgData name="Yoel Kortick" userId="167978f5-7f40-4909-85d5-d4149554ad4e" providerId="ADAL" clId="{9997B06D-3832-46C8-AC12-659E408F69BD}" dt="2023-08-06T17:10:19.172" v="509" actId="6549"/>
        <pc:sldMkLst>
          <pc:docMk/>
          <pc:sldMk cId="4078082505" sldId="1900"/>
        </pc:sldMkLst>
        <pc:spChg chg="mod">
          <ac:chgData name="Yoel Kortick" userId="167978f5-7f40-4909-85d5-d4149554ad4e" providerId="ADAL" clId="{9997B06D-3832-46C8-AC12-659E408F69BD}" dt="2023-08-06T17:10:19.172" v="509" actId="6549"/>
          <ac:spMkLst>
            <pc:docMk/>
            <pc:sldMk cId="4078082505" sldId="1900"/>
            <ac:spMk id="4" creationId="{7DCC24B9-304C-43F8-A814-5ED2034E8A02}"/>
          </ac:spMkLst>
        </pc:spChg>
      </pc:sldChg>
      <pc:sldChg chg="delSp modSp add mod">
        <pc:chgData name="Yoel Kortick" userId="167978f5-7f40-4909-85d5-d4149554ad4e" providerId="ADAL" clId="{9997B06D-3832-46C8-AC12-659E408F69BD}" dt="2023-08-06T16:37:10.637" v="385" actId="20577"/>
        <pc:sldMkLst>
          <pc:docMk/>
          <pc:sldMk cId="972838258" sldId="1907"/>
        </pc:sldMkLst>
        <pc:spChg chg="mod">
          <ac:chgData name="Yoel Kortick" userId="167978f5-7f40-4909-85d5-d4149554ad4e" providerId="ADAL" clId="{9997B06D-3832-46C8-AC12-659E408F69BD}" dt="2023-08-06T16:37:10.637" v="385" actId="20577"/>
          <ac:spMkLst>
            <pc:docMk/>
            <pc:sldMk cId="972838258" sldId="1907"/>
            <ac:spMk id="4" creationId="{7DCC24B9-304C-43F8-A814-5ED2034E8A02}"/>
          </ac:spMkLst>
        </pc:spChg>
        <pc:picChg chg="del">
          <ac:chgData name="Yoel Kortick" userId="167978f5-7f40-4909-85d5-d4149554ad4e" providerId="ADAL" clId="{9997B06D-3832-46C8-AC12-659E408F69BD}" dt="2023-08-06T16:26:01.897" v="42" actId="478"/>
          <ac:picMkLst>
            <pc:docMk/>
            <pc:sldMk cId="972838258" sldId="1907"/>
            <ac:picMk id="7" creationId="{E5AA1260-8FC4-9476-C487-C26DE7D095ED}"/>
          </ac:picMkLst>
        </pc:picChg>
      </pc:sldChg>
      <pc:sldChg chg="addSp delSp modSp add mod">
        <pc:chgData name="Yoel Kortick" userId="167978f5-7f40-4909-85d5-d4149554ad4e" providerId="ADAL" clId="{9997B06D-3832-46C8-AC12-659E408F69BD}" dt="2023-08-06T16:38:07.235" v="390" actId="20577"/>
        <pc:sldMkLst>
          <pc:docMk/>
          <pc:sldMk cId="2055339004" sldId="1908"/>
        </pc:sldMkLst>
        <pc:spChg chg="del">
          <ac:chgData name="Yoel Kortick" userId="167978f5-7f40-4909-85d5-d4149554ad4e" providerId="ADAL" clId="{9997B06D-3832-46C8-AC12-659E408F69BD}" dt="2023-08-06T16:27:19.351" v="218" actId="478"/>
          <ac:spMkLst>
            <pc:docMk/>
            <pc:sldMk cId="2055339004" sldId="1908"/>
            <ac:spMk id="4" creationId="{7DCC24B9-304C-43F8-A814-5ED2034E8A02}"/>
          </ac:spMkLst>
        </pc:spChg>
        <pc:spChg chg="add del mod">
          <ac:chgData name="Yoel Kortick" userId="167978f5-7f40-4909-85d5-d4149554ad4e" providerId="ADAL" clId="{9997B06D-3832-46C8-AC12-659E408F69BD}" dt="2023-08-06T16:27:20.614" v="219" actId="478"/>
          <ac:spMkLst>
            <pc:docMk/>
            <pc:sldMk cId="2055339004" sldId="1908"/>
            <ac:spMk id="6" creationId="{6A99CC23-8FE0-561D-04DA-84F0F233E3D7}"/>
          </ac:spMkLst>
        </pc:spChg>
        <pc:spChg chg="add mod">
          <ac:chgData name="Yoel Kortick" userId="167978f5-7f40-4909-85d5-d4149554ad4e" providerId="ADAL" clId="{9997B06D-3832-46C8-AC12-659E408F69BD}" dt="2023-08-06T16:38:07.235" v="390" actId="20577"/>
          <ac:spMkLst>
            <pc:docMk/>
            <pc:sldMk cId="2055339004" sldId="1908"/>
            <ac:spMk id="9" creationId="{CD762AD7-EF6E-E29C-EEDD-1B6B9D8385ED}"/>
          </ac:spMkLst>
        </pc:spChg>
        <pc:spChg chg="add mod">
          <ac:chgData name="Yoel Kortick" userId="167978f5-7f40-4909-85d5-d4149554ad4e" providerId="ADAL" clId="{9997B06D-3832-46C8-AC12-659E408F69BD}" dt="2023-08-06T16:32:45.589" v="230"/>
          <ac:spMkLst>
            <pc:docMk/>
            <pc:sldMk cId="2055339004" sldId="1908"/>
            <ac:spMk id="12" creationId="{F634C8BC-BBEC-2593-80C0-520E15942274}"/>
          </ac:spMkLst>
        </pc:spChg>
        <pc:picChg chg="add mod">
          <ac:chgData name="Yoel Kortick" userId="167978f5-7f40-4909-85d5-d4149554ad4e" providerId="ADAL" clId="{9997B06D-3832-46C8-AC12-659E408F69BD}" dt="2023-08-06T16:32:49.672" v="231" actId="208"/>
          <ac:picMkLst>
            <pc:docMk/>
            <pc:sldMk cId="2055339004" sldId="1908"/>
            <ac:picMk id="8" creationId="{D31A1FFE-B473-BB42-D7CF-78396FF997C5}"/>
          </ac:picMkLst>
        </pc:picChg>
        <pc:cxnChg chg="add">
          <ac:chgData name="Yoel Kortick" userId="167978f5-7f40-4909-85d5-d4149554ad4e" providerId="ADAL" clId="{9997B06D-3832-46C8-AC12-659E408F69BD}" dt="2023-08-06T16:28:01.976" v="227" actId="11529"/>
          <ac:cxnSpMkLst>
            <pc:docMk/>
            <pc:sldMk cId="2055339004" sldId="1908"/>
            <ac:cxnSpMk id="11" creationId="{C506F9E6-161E-676B-A859-E39734A1102D}"/>
          </ac:cxnSpMkLst>
        </pc:cxnChg>
        <pc:cxnChg chg="add mod">
          <ac:chgData name="Yoel Kortick" userId="167978f5-7f40-4909-85d5-d4149554ad4e" providerId="ADAL" clId="{9997B06D-3832-46C8-AC12-659E408F69BD}" dt="2023-08-06T16:32:56.685" v="233" actId="14100"/>
          <ac:cxnSpMkLst>
            <pc:docMk/>
            <pc:sldMk cId="2055339004" sldId="1908"/>
            <ac:cxnSpMk id="13" creationId="{2AC701C7-073D-4E42-AD0F-FD1E5CF0A44E}"/>
          </ac:cxnSpMkLst>
        </pc:cxnChg>
      </pc:sldChg>
      <pc:sldChg chg="modSp add mod">
        <pc:chgData name="Yoel Kortick" userId="167978f5-7f40-4909-85d5-d4149554ad4e" providerId="ADAL" clId="{9997B06D-3832-46C8-AC12-659E408F69BD}" dt="2023-08-06T16:39:51.341" v="457"/>
        <pc:sldMkLst>
          <pc:docMk/>
          <pc:sldMk cId="2308870765" sldId="1909"/>
        </pc:sldMkLst>
        <pc:spChg chg="mod">
          <ac:chgData name="Yoel Kortick" userId="167978f5-7f40-4909-85d5-d4149554ad4e" providerId="ADAL" clId="{9997B06D-3832-46C8-AC12-659E408F69BD}" dt="2023-08-06T16:39:51.341" v="457"/>
          <ac:spMkLst>
            <pc:docMk/>
            <pc:sldMk cId="2308870765" sldId="1909"/>
            <ac:spMk id="4" creationId="{7DCC24B9-304C-43F8-A814-5ED2034E8A02}"/>
          </ac:spMkLst>
        </pc:spChg>
      </pc:sldChg>
      <pc:sldChg chg="addSp delSp modSp add mod">
        <pc:chgData name="Yoel Kortick" userId="167978f5-7f40-4909-85d5-d4149554ad4e" providerId="ADAL" clId="{9997B06D-3832-46C8-AC12-659E408F69BD}" dt="2023-08-06T16:39:39.236" v="451" actId="6549"/>
        <pc:sldMkLst>
          <pc:docMk/>
          <pc:sldMk cId="3020910336" sldId="1910"/>
        </pc:sldMkLst>
        <pc:spChg chg="add mod">
          <ac:chgData name="Yoel Kortick" userId="167978f5-7f40-4909-85d5-d4149554ad4e" providerId="ADAL" clId="{9997B06D-3832-46C8-AC12-659E408F69BD}" dt="2023-08-06T16:39:39.236" v="451" actId="6549"/>
          <ac:spMkLst>
            <pc:docMk/>
            <pc:sldMk cId="3020910336" sldId="1910"/>
            <ac:spMk id="7" creationId="{1BE9E1F4-CFB1-5BFF-268C-270F297ADC8B}"/>
          </ac:spMkLst>
        </pc:spChg>
        <pc:spChg chg="mod">
          <ac:chgData name="Yoel Kortick" userId="167978f5-7f40-4909-85d5-d4149554ad4e" providerId="ADAL" clId="{9997B06D-3832-46C8-AC12-659E408F69BD}" dt="2023-08-06T16:36:55.357" v="376" actId="20577"/>
          <ac:spMkLst>
            <pc:docMk/>
            <pc:sldMk cId="3020910336" sldId="1910"/>
            <ac:spMk id="9" creationId="{CD762AD7-EF6E-E29C-EEDD-1B6B9D8385ED}"/>
          </ac:spMkLst>
        </pc:spChg>
        <pc:spChg chg="mod">
          <ac:chgData name="Yoel Kortick" userId="167978f5-7f40-4909-85d5-d4149554ad4e" providerId="ADAL" clId="{9997B06D-3832-46C8-AC12-659E408F69BD}" dt="2023-08-06T16:38:42.357" v="391"/>
          <ac:spMkLst>
            <pc:docMk/>
            <pc:sldMk cId="3020910336" sldId="1910"/>
            <ac:spMk id="12" creationId="{F634C8BC-BBEC-2593-80C0-520E15942274}"/>
          </ac:spMkLst>
        </pc:spChg>
        <pc:picChg chg="add mod ord">
          <ac:chgData name="Yoel Kortick" userId="167978f5-7f40-4909-85d5-d4149554ad4e" providerId="ADAL" clId="{9997B06D-3832-46C8-AC12-659E408F69BD}" dt="2023-08-06T16:38:50.940" v="393" actId="208"/>
          <ac:picMkLst>
            <pc:docMk/>
            <pc:sldMk cId="3020910336" sldId="1910"/>
            <ac:picMk id="5" creationId="{0ACDCD5E-252A-A4AA-B45A-E0065CCD04D1}"/>
          </ac:picMkLst>
        </pc:picChg>
        <pc:picChg chg="del">
          <ac:chgData name="Yoel Kortick" userId="167978f5-7f40-4909-85d5-d4149554ad4e" providerId="ADAL" clId="{9997B06D-3832-46C8-AC12-659E408F69BD}" dt="2023-08-06T16:36:36.708" v="359" actId="478"/>
          <ac:picMkLst>
            <pc:docMk/>
            <pc:sldMk cId="3020910336" sldId="1910"/>
            <ac:picMk id="8" creationId="{D31A1FFE-B473-BB42-D7CF-78396FF997C5}"/>
          </ac:picMkLst>
        </pc:picChg>
        <pc:cxnChg chg="add mod">
          <ac:chgData name="Yoel Kortick" userId="167978f5-7f40-4909-85d5-d4149554ad4e" providerId="ADAL" clId="{9997B06D-3832-46C8-AC12-659E408F69BD}" dt="2023-08-06T16:39:22.470" v="394" actId="571"/>
          <ac:cxnSpMkLst>
            <pc:docMk/>
            <pc:sldMk cId="3020910336" sldId="1910"/>
            <ac:cxnSpMk id="10" creationId="{B077035B-BCF8-F594-7D8F-C05CF4334611}"/>
          </ac:cxnSpMkLst>
        </pc:cxnChg>
        <pc:cxnChg chg="mod">
          <ac:chgData name="Yoel Kortick" userId="167978f5-7f40-4909-85d5-d4149554ad4e" providerId="ADAL" clId="{9997B06D-3832-46C8-AC12-659E408F69BD}" dt="2023-08-06T16:38:47.019" v="392" actId="14100"/>
          <ac:cxnSpMkLst>
            <pc:docMk/>
            <pc:sldMk cId="3020910336" sldId="1910"/>
            <ac:cxnSpMk id="13" creationId="{2AC701C7-073D-4E42-AD0F-FD1E5CF0A44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8/6/2023</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8/6/2023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2023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10Getting_Started/050Alma_User_Interface_%E2%80%93_General_Information/045Usability_Improvements" TargetMode="External"/><Relationship Id="rId2" Type="http://schemas.openxmlformats.org/officeDocument/2006/relationships/hyperlink" Target="https://knowledge.exlibrisgroup.com/Alma/Product_Documentation/010Alma_Online_Help_(English)/010Getting_Started/050Alma_User_Interface_%E2%80%93_General_Information/046New_MDE_Functionality/New_Unified_PO_Line_Task_List"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dirty="0"/>
              <a:t>New Unified PO Line Task List</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3939903"/>
            <a:ext cx="6196532" cy="1008112"/>
          </a:xfrm>
        </p:spPr>
        <p:txBody>
          <a:bodyPr>
            <a:normAutofit/>
          </a:bodyPr>
          <a:lstStyle/>
          <a:p>
            <a:r>
              <a:rPr lang="en-US" sz="2800" dirty="0"/>
              <a:t>Yoel Kortick</a:t>
            </a:r>
          </a:p>
          <a:p>
            <a:r>
              <a:rPr lang="en-US" sz="2800" dirty="0"/>
              <a:t>Senior Librarian</a:t>
            </a:r>
            <a:endParaRPr lang="LID4096" sz="2800"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09828-1980-4EFD-8F7C-4BA16058587A}"/>
              </a:ext>
            </a:extLst>
          </p:cNvPr>
          <p:cNvPicPr>
            <a:picLocks noChangeAspect="1"/>
          </p:cNvPicPr>
          <p:nvPr/>
        </p:nvPicPr>
        <p:blipFill>
          <a:blip r:embed="rId2"/>
          <a:stretch>
            <a:fillRect/>
          </a:stretch>
        </p:blipFill>
        <p:spPr>
          <a:xfrm>
            <a:off x="1701143" y="1275606"/>
            <a:ext cx="5741714" cy="33564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1701142" y="1563638"/>
            <a:ext cx="222278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576064"/>
          </a:xfrm>
        </p:spPr>
        <p:txBody>
          <a:bodyPr>
            <a:normAutofit/>
          </a:bodyPr>
          <a:lstStyle/>
          <a:p>
            <a:pPr algn="l"/>
            <a:r>
              <a:rPr lang="en-US" dirty="0"/>
              <a:t>Existing tabbed task list</a:t>
            </a:r>
          </a:p>
          <a:p>
            <a:pPr algn="l"/>
            <a:endParaRPr lang="LID4096" dirty="0"/>
          </a:p>
        </p:txBody>
      </p:sp>
    </p:spTree>
    <p:extLst>
      <p:ext uri="{BB962C8B-B14F-4D97-AF65-F5344CB8AC3E}">
        <p14:creationId xmlns:p14="http://schemas.microsoft.com/office/powerpoint/2010/main" val="20968721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21FF0B-74BC-326D-6DCC-70882F484CC8}"/>
              </a:ext>
            </a:extLst>
          </p:cNvPr>
          <p:cNvPicPr>
            <a:picLocks noChangeAspect="1"/>
          </p:cNvPicPr>
          <p:nvPr/>
        </p:nvPicPr>
        <p:blipFill>
          <a:blip r:embed="rId2"/>
          <a:stretch>
            <a:fillRect/>
          </a:stretch>
        </p:blipFill>
        <p:spPr>
          <a:xfrm>
            <a:off x="0" y="1347614"/>
            <a:ext cx="9144000" cy="267878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23528" y="771550"/>
            <a:ext cx="8496944" cy="837625"/>
          </a:xfrm>
        </p:spPr>
        <p:txBody>
          <a:bodyPr>
            <a:normAutofit/>
          </a:bodyPr>
          <a:lstStyle/>
          <a:p>
            <a:pPr algn="l"/>
            <a:r>
              <a:rPr lang="en-US" dirty="0"/>
              <a:t>Here is a PO Line for electronic inventory in workflow step "Sent" </a:t>
            </a:r>
            <a:endParaRPr lang="LID4096" dirty="0"/>
          </a:p>
        </p:txBody>
      </p:sp>
      <p:sp>
        <p:nvSpPr>
          <p:cNvPr id="7" name="TextBox 6">
            <a:extLst>
              <a:ext uri="{FF2B5EF4-FFF2-40B4-BE49-F238E27FC236}">
                <a16:creationId xmlns:a16="http://schemas.microsoft.com/office/drawing/2014/main" id="{4AED1616-6B1E-48ED-96D2-4BC343FBD8C3}"/>
              </a:ext>
            </a:extLst>
          </p:cNvPr>
          <p:cNvSpPr txBox="1"/>
          <p:nvPr/>
        </p:nvSpPr>
        <p:spPr>
          <a:xfrm>
            <a:off x="4337644" y="2790999"/>
            <a:ext cx="4050780" cy="1754326"/>
          </a:xfrm>
          <a:prstGeom prst="rect">
            <a:avLst/>
          </a:prstGeom>
          <a:solidFill>
            <a:schemeClr val="bg1"/>
          </a:solidFill>
          <a:ln>
            <a:solidFill>
              <a:schemeClr val="tx1"/>
            </a:solidFill>
          </a:ln>
        </p:spPr>
        <p:txBody>
          <a:bodyPr wrap="square" rtlCol="0">
            <a:spAutoFit/>
          </a:bodyPr>
          <a:lstStyle/>
          <a:p>
            <a:r>
              <a:rPr lang="en-US" dirty="0"/>
              <a:t>Hovering over the "Sent" link gives a pop-up text "Show PO Line in the Electronic Activation Task List Screen“.  Clicking “Sent” will open the Electronic Activation Task List Screen if the resource has an electronic activation task</a:t>
            </a:r>
          </a:p>
        </p:txBody>
      </p:sp>
      <p:cxnSp>
        <p:nvCxnSpPr>
          <p:cNvPr id="9" name="Straight Arrow Connector 8">
            <a:extLst>
              <a:ext uri="{FF2B5EF4-FFF2-40B4-BE49-F238E27FC236}">
                <a16:creationId xmlns:a16="http://schemas.microsoft.com/office/drawing/2014/main" id="{F6E9C967-BFB9-4909-BBED-B8B5295C0E4D}"/>
              </a:ext>
            </a:extLst>
          </p:cNvPr>
          <p:cNvCxnSpPr>
            <a:cxnSpLocks/>
          </p:cNvCxnSpPr>
          <p:nvPr/>
        </p:nvCxnSpPr>
        <p:spPr>
          <a:xfrm flipH="1" flipV="1">
            <a:off x="1619672" y="2874275"/>
            <a:ext cx="2682545" cy="516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0F322C-9ADB-0A02-8B33-3A5C9CC12761}"/>
              </a:ext>
            </a:extLst>
          </p:cNvPr>
          <p:cNvSpPr/>
          <p:nvPr/>
        </p:nvSpPr>
        <p:spPr>
          <a:xfrm>
            <a:off x="683568" y="2506978"/>
            <a:ext cx="43204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3113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23528" y="771550"/>
            <a:ext cx="8496944" cy="837625"/>
          </a:xfrm>
        </p:spPr>
        <p:txBody>
          <a:bodyPr>
            <a:normAutofit/>
          </a:bodyPr>
          <a:lstStyle/>
          <a:p>
            <a:pPr algn="l"/>
            <a:r>
              <a:rPr lang="en-US" dirty="0"/>
              <a:t>Clicking the "Sent" link brings us to the PO Line Activation Task List screen filtered by the POL from which we came.</a:t>
            </a:r>
            <a:endParaRPr lang="LID4096" dirty="0"/>
          </a:p>
        </p:txBody>
      </p:sp>
      <p:pic>
        <p:nvPicPr>
          <p:cNvPr id="14" name="Picture 13">
            <a:extLst>
              <a:ext uri="{FF2B5EF4-FFF2-40B4-BE49-F238E27FC236}">
                <a16:creationId xmlns:a16="http://schemas.microsoft.com/office/drawing/2014/main" id="{58BEE6BD-E896-93CD-3F97-3A0737E1A4C1}"/>
              </a:ext>
            </a:extLst>
          </p:cNvPr>
          <p:cNvPicPr>
            <a:picLocks noChangeAspect="1"/>
          </p:cNvPicPr>
          <p:nvPr/>
        </p:nvPicPr>
        <p:blipFill>
          <a:blip r:embed="rId2"/>
          <a:stretch>
            <a:fillRect/>
          </a:stretch>
        </p:blipFill>
        <p:spPr>
          <a:xfrm>
            <a:off x="-7484" y="1712475"/>
            <a:ext cx="9144000" cy="2788057"/>
          </a:xfrm>
          <a:prstGeom prst="rect">
            <a:avLst/>
          </a:prstGeom>
          <a:ln>
            <a:solidFill>
              <a:schemeClr val="accent1"/>
            </a:solidFill>
          </a:ln>
        </p:spPr>
      </p:pic>
    </p:spTree>
    <p:extLst>
      <p:ext uri="{BB962C8B-B14F-4D97-AF65-F5344CB8AC3E}">
        <p14:creationId xmlns:p14="http://schemas.microsoft.com/office/powerpoint/2010/main" val="38218764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Sorting and Labels</a:t>
            </a:r>
          </a:p>
        </p:txBody>
      </p:sp>
    </p:spTree>
    <p:extLst>
      <p:ext uri="{BB962C8B-B14F-4D97-AF65-F5344CB8AC3E}">
        <p14:creationId xmlns:p14="http://schemas.microsoft.com/office/powerpoint/2010/main" val="34870664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It is possible to sort PO Lines by a variety of parameters</a:t>
            </a:r>
            <a:endParaRPr lang="LID4096" dirty="0"/>
          </a:p>
        </p:txBody>
      </p:sp>
      <p:pic>
        <p:nvPicPr>
          <p:cNvPr id="6" name="Picture 5">
            <a:extLst>
              <a:ext uri="{FF2B5EF4-FFF2-40B4-BE49-F238E27FC236}">
                <a16:creationId xmlns:a16="http://schemas.microsoft.com/office/drawing/2014/main" id="{8BE77D40-1FED-4A70-4800-E23C08EC600E}"/>
              </a:ext>
            </a:extLst>
          </p:cNvPr>
          <p:cNvPicPr>
            <a:picLocks noChangeAspect="1"/>
          </p:cNvPicPr>
          <p:nvPr/>
        </p:nvPicPr>
        <p:blipFill>
          <a:blip r:embed="rId2"/>
          <a:stretch>
            <a:fillRect/>
          </a:stretch>
        </p:blipFill>
        <p:spPr>
          <a:xfrm>
            <a:off x="942975" y="1714500"/>
            <a:ext cx="7258050" cy="1714500"/>
          </a:xfrm>
          <a:prstGeom prst="rect">
            <a:avLst/>
          </a:prstGeom>
          <a:ln>
            <a:solidFill>
              <a:schemeClr val="accent1"/>
            </a:solidFill>
          </a:ln>
        </p:spPr>
      </p:pic>
      <p:sp>
        <p:nvSpPr>
          <p:cNvPr id="7" name="Rectangle 6">
            <a:extLst>
              <a:ext uri="{FF2B5EF4-FFF2-40B4-BE49-F238E27FC236}">
                <a16:creationId xmlns:a16="http://schemas.microsoft.com/office/drawing/2014/main" id="{D7E9F06B-6AD7-6145-D4C3-8A357A4058B5}"/>
              </a:ext>
            </a:extLst>
          </p:cNvPr>
          <p:cNvSpPr/>
          <p:nvPr/>
        </p:nvSpPr>
        <p:spPr>
          <a:xfrm>
            <a:off x="2195736" y="2067694"/>
            <a:ext cx="1152128"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5653E2-EF24-FBDF-7922-1DD0436EBFF2}"/>
              </a:ext>
            </a:extLst>
          </p:cNvPr>
          <p:cNvSpPr txBox="1"/>
          <p:nvPr/>
        </p:nvSpPr>
        <p:spPr>
          <a:xfrm>
            <a:off x="4067944" y="1419622"/>
            <a:ext cx="3240360" cy="646331"/>
          </a:xfrm>
          <a:prstGeom prst="rect">
            <a:avLst/>
          </a:prstGeom>
          <a:solidFill>
            <a:schemeClr val="bg1"/>
          </a:solidFill>
          <a:ln>
            <a:solidFill>
              <a:schemeClr val="accent1"/>
            </a:solidFill>
          </a:ln>
        </p:spPr>
        <p:txBody>
          <a:bodyPr wrap="square" rtlCol="0">
            <a:spAutoFit/>
          </a:bodyPr>
          <a:lstStyle/>
          <a:p>
            <a:r>
              <a:rPr lang="en-US" dirty="0"/>
              <a:t>Here the user can change the sort to ascending or descending</a:t>
            </a:r>
          </a:p>
        </p:txBody>
      </p:sp>
      <p:cxnSp>
        <p:nvCxnSpPr>
          <p:cNvPr id="11" name="Straight Arrow Connector 10">
            <a:extLst>
              <a:ext uri="{FF2B5EF4-FFF2-40B4-BE49-F238E27FC236}">
                <a16:creationId xmlns:a16="http://schemas.microsoft.com/office/drawing/2014/main" id="{FBEE590E-4877-60F5-7773-FBD6B523A38A}"/>
              </a:ext>
            </a:extLst>
          </p:cNvPr>
          <p:cNvCxnSpPr>
            <a:cxnSpLocks/>
          </p:cNvCxnSpPr>
          <p:nvPr/>
        </p:nvCxnSpPr>
        <p:spPr>
          <a:xfrm flipH="1">
            <a:off x="2987824" y="1570484"/>
            <a:ext cx="360040" cy="3531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D61BE2-CB75-894C-F65E-655947BF0C79}"/>
              </a:ext>
            </a:extLst>
          </p:cNvPr>
          <p:cNvCxnSpPr>
            <a:cxnSpLocks/>
          </p:cNvCxnSpPr>
          <p:nvPr/>
        </p:nvCxnSpPr>
        <p:spPr>
          <a:xfrm flipH="1">
            <a:off x="3347864" y="1570484"/>
            <a:ext cx="72008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574CF2-F5D8-F6E8-20B3-B0859C93A62C}"/>
              </a:ext>
            </a:extLst>
          </p:cNvPr>
          <p:cNvSpPr/>
          <p:nvPr/>
        </p:nvSpPr>
        <p:spPr>
          <a:xfrm>
            <a:off x="2699792" y="1836641"/>
            <a:ext cx="288032" cy="2047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0825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The sort here is by title ascending</a:t>
            </a:r>
            <a:endParaRPr lang="LID4096" dirty="0"/>
          </a:p>
        </p:txBody>
      </p:sp>
      <p:pic>
        <p:nvPicPr>
          <p:cNvPr id="7" name="Picture 6">
            <a:extLst>
              <a:ext uri="{FF2B5EF4-FFF2-40B4-BE49-F238E27FC236}">
                <a16:creationId xmlns:a16="http://schemas.microsoft.com/office/drawing/2014/main" id="{9F241BF2-0C6B-C733-B648-698CA5C32892}"/>
              </a:ext>
            </a:extLst>
          </p:cNvPr>
          <p:cNvPicPr>
            <a:picLocks noChangeAspect="1"/>
          </p:cNvPicPr>
          <p:nvPr/>
        </p:nvPicPr>
        <p:blipFill>
          <a:blip r:embed="rId2"/>
          <a:stretch>
            <a:fillRect/>
          </a:stretch>
        </p:blipFill>
        <p:spPr>
          <a:xfrm>
            <a:off x="1721941" y="1385696"/>
            <a:ext cx="5700117" cy="3355824"/>
          </a:xfrm>
          <a:prstGeom prst="rect">
            <a:avLst/>
          </a:prstGeom>
          <a:ln>
            <a:solidFill>
              <a:schemeClr val="accent1"/>
            </a:solidFill>
          </a:ln>
        </p:spPr>
      </p:pic>
    </p:spTree>
    <p:extLst>
      <p:ext uri="{BB962C8B-B14F-4D97-AF65-F5344CB8AC3E}">
        <p14:creationId xmlns:p14="http://schemas.microsoft.com/office/powerpoint/2010/main" val="33469324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It is possible to add customized labels to the PO Lines</a:t>
            </a:r>
            <a:endParaRPr lang="LID4096" dirty="0"/>
          </a:p>
        </p:txBody>
      </p:sp>
      <p:pic>
        <p:nvPicPr>
          <p:cNvPr id="6" name="Picture 5">
            <a:extLst>
              <a:ext uri="{FF2B5EF4-FFF2-40B4-BE49-F238E27FC236}">
                <a16:creationId xmlns:a16="http://schemas.microsoft.com/office/drawing/2014/main" id="{F250353C-D296-5C51-D1DE-5EB0CF4DDB69}"/>
              </a:ext>
            </a:extLst>
          </p:cNvPr>
          <p:cNvPicPr>
            <a:picLocks noChangeAspect="1"/>
          </p:cNvPicPr>
          <p:nvPr/>
        </p:nvPicPr>
        <p:blipFill>
          <a:blip r:embed="rId2"/>
          <a:stretch>
            <a:fillRect/>
          </a:stretch>
        </p:blipFill>
        <p:spPr>
          <a:xfrm>
            <a:off x="0" y="1777336"/>
            <a:ext cx="9144000" cy="1588828"/>
          </a:xfrm>
          <a:prstGeom prst="rect">
            <a:avLst/>
          </a:prstGeom>
          <a:ln>
            <a:solidFill>
              <a:schemeClr val="accent1"/>
            </a:solidFill>
          </a:ln>
        </p:spPr>
      </p:pic>
      <p:sp>
        <p:nvSpPr>
          <p:cNvPr id="8" name="Rectangle 7">
            <a:extLst>
              <a:ext uri="{FF2B5EF4-FFF2-40B4-BE49-F238E27FC236}">
                <a16:creationId xmlns:a16="http://schemas.microsoft.com/office/drawing/2014/main" id="{23194C95-10AF-EDFA-F031-001CE55713F1}"/>
              </a:ext>
            </a:extLst>
          </p:cNvPr>
          <p:cNvSpPr/>
          <p:nvPr/>
        </p:nvSpPr>
        <p:spPr>
          <a:xfrm>
            <a:off x="1475656" y="3147814"/>
            <a:ext cx="7200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4440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B53AAF-D7F5-FCE2-D528-62CF77DC2477}"/>
              </a:ext>
            </a:extLst>
          </p:cNvPr>
          <p:cNvPicPr>
            <a:picLocks noChangeAspect="1"/>
          </p:cNvPicPr>
          <p:nvPr/>
        </p:nvPicPr>
        <p:blipFill>
          <a:blip r:embed="rId2"/>
          <a:stretch>
            <a:fillRect/>
          </a:stretch>
        </p:blipFill>
        <p:spPr>
          <a:xfrm>
            <a:off x="0" y="1782340"/>
            <a:ext cx="9144000" cy="157882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Now we have added two labels to the PO Line</a:t>
            </a:r>
            <a:endParaRPr lang="LID4096" dirty="0"/>
          </a:p>
        </p:txBody>
      </p:sp>
      <p:sp>
        <p:nvSpPr>
          <p:cNvPr id="8" name="Rectangle 7">
            <a:extLst>
              <a:ext uri="{FF2B5EF4-FFF2-40B4-BE49-F238E27FC236}">
                <a16:creationId xmlns:a16="http://schemas.microsoft.com/office/drawing/2014/main" id="{23194C95-10AF-EDFA-F031-001CE55713F1}"/>
              </a:ext>
            </a:extLst>
          </p:cNvPr>
          <p:cNvSpPr/>
          <p:nvPr/>
        </p:nvSpPr>
        <p:spPr>
          <a:xfrm>
            <a:off x="1475656" y="3128080"/>
            <a:ext cx="1944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10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819FC-7E2C-9D18-08D0-A5DFC8CB4D8E}"/>
              </a:ext>
            </a:extLst>
          </p:cNvPr>
          <p:cNvPicPr>
            <a:picLocks noChangeAspect="1"/>
          </p:cNvPicPr>
          <p:nvPr/>
        </p:nvPicPr>
        <p:blipFill>
          <a:blip r:embed="rId2"/>
          <a:stretch>
            <a:fillRect/>
          </a:stretch>
        </p:blipFill>
        <p:spPr>
          <a:xfrm>
            <a:off x="0" y="1548461"/>
            <a:ext cx="9144000" cy="204657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fontScale="77500" lnSpcReduction="20000"/>
          </a:bodyPr>
          <a:lstStyle/>
          <a:p>
            <a:pPr algn="l"/>
            <a:r>
              <a:rPr lang="en-US" dirty="0"/>
              <a:t>When a label already exists, it can be added by typing just a part of the label and then choosing it</a:t>
            </a:r>
            <a:endParaRPr lang="LID4096" dirty="0"/>
          </a:p>
        </p:txBody>
      </p:sp>
      <p:sp>
        <p:nvSpPr>
          <p:cNvPr id="8" name="Rectangle 7">
            <a:extLst>
              <a:ext uri="{FF2B5EF4-FFF2-40B4-BE49-F238E27FC236}">
                <a16:creationId xmlns:a16="http://schemas.microsoft.com/office/drawing/2014/main" id="{23194C95-10AF-EDFA-F031-001CE55713F1}"/>
              </a:ext>
            </a:extLst>
          </p:cNvPr>
          <p:cNvSpPr/>
          <p:nvPr/>
        </p:nvSpPr>
        <p:spPr>
          <a:xfrm>
            <a:off x="1547664" y="288609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9F69E00-3928-D65E-A3B2-B1A976C56D9F}"/>
              </a:ext>
            </a:extLst>
          </p:cNvPr>
          <p:cNvCxnSpPr/>
          <p:nvPr/>
        </p:nvCxnSpPr>
        <p:spPr>
          <a:xfrm>
            <a:off x="1259632" y="3075806"/>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67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5B768-9589-4017-F2B3-F1C81F5129EB}"/>
              </a:ext>
            </a:extLst>
          </p:cNvPr>
          <p:cNvPicPr>
            <a:picLocks noChangeAspect="1"/>
          </p:cNvPicPr>
          <p:nvPr/>
        </p:nvPicPr>
        <p:blipFill>
          <a:blip r:embed="rId2"/>
          <a:stretch>
            <a:fillRect/>
          </a:stretch>
        </p:blipFill>
        <p:spPr>
          <a:xfrm>
            <a:off x="971600" y="1463937"/>
            <a:ext cx="6804248" cy="309637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The labels appear in the list of PO Lines</a:t>
            </a:r>
            <a:endParaRPr lang="LID4096" dirty="0"/>
          </a:p>
        </p:txBody>
      </p:sp>
      <p:cxnSp>
        <p:nvCxnSpPr>
          <p:cNvPr id="10" name="Straight Arrow Connector 9">
            <a:extLst>
              <a:ext uri="{FF2B5EF4-FFF2-40B4-BE49-F238E27FC236}">
                <a16:creationId xmlns:a16="http://schemas.microsoft.com/office/drawing/2014/main" id="{99F69E00-3928-D65E-A3B2-B1A976C56D9F}"/>
              </a:ext>
            </a:extLst>
          </p:cNvPr>
          <p:cNvCxnSpPr/>
          <p:nvPr/>
        </p:nvCxnSpPr>
        <p:spPr>
          <a:xfrm>
            <a:off x="5436096" y="1851670"/>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8E75340-23D7-1762-3E9D-357F293A34D6}"/>
              </a:ext>
            </a:extLst>
          </p:cNvPr>
          <p:cNvCxnSpPr/>
          <p:nvPr/>
        </p:nvCxnSpPr>
        <p:spPr>
          <a:xfrm>
            <a:off x="5436096" y="2866027"/>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670998-6BED-C6C3-428F-4414679B112A}"/>
              </a:ext>
            </a:extLst>
          </p:cNvPr>
          <p:cNvCxnSpPr/>
          <p:nvPr/>
        </p:nvCxnSpPr>
        <p:spPr>
          <a:xfrm>
            <a:off x="5436096" y="3713167"/>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3597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65D76E-3D97-C74D-12B4-73ABCDF96531}"/>
              </a:ext>
            </a:extLst>
          </p:cNvPr>
          <p:cNvPicPr>
            <a:picLocks noChangeAspect="1"/>
          </p:cNvPicPr>
          <p:nvPr/>
        </p:nvPicPr>
        <p:blipFill>
          <a:blip r:embed="rId2"/>
          <a:stretch>
            <a:fillRect/>
          </a:stretch>
        </p:blipFill>
        <p:spPr>
          <a:xfrm>
            <a:off x="953852" y="1326500"/>
            <a:ext cx="7236296" cy="307905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Sorting and Labels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576064"/>
          </a:xfrm>
        </p:spPr>
        <p:txBody>
          <a:bodyPr>
            <a:normAutofit/>
          </a:bodyPr>
          <a:lstStyle/>
          <a:p>
            <a:pPr algn="l"/>
            <a:r>
              <a:rPr lang="en-US" dirty="0"/>
              <a:t>The labels can also be added or removed in bulk</a:t>
            </a:r>
            <a:endParaRPr lang="LID4096" dirty="0"/>
          </a:p>
        </p:txBody>
      </p:sp>
      <p:cxnSp>
        <p:nvCxnSpPr>
          <p:cNvPr id="10" name="Straight Arrow Connector 9">
            <a:extLst>
              <a:ext uri="{FF2B5EF4-FFF2-40B4-BE49-F238E27FC236}">
                <a16:creationId xmlns:a16="http://schemas.microsoft.com/office/drawing/2014/main" id="{99F69E00-3928-D65E-A3B2-B1A976C56D9F}"/>
              </a:ext>
            </a:extLst>
          </p:cNvPr>
          <p:cNvCxnSpPr/>
          <p:nvPr/>
        </p:nvCxnSpPr>
        <p:spPr>
          <a:xfrm>
            <a:off x="539552" y="1707654"/>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8E75340-23D7-1762-3E9D-357F293A34D6}"/>
              </a:ext>
            </a:extLst>
          </p:cNvPr>
          <p:cNvCxnSpPr/>
          <p:nvPr/>
        </p:nvCxnSpPr>
        <p:spPr>
          <a:xfrm>
            <a:off x="539552" y="2715766"/>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670998-6BED-C6C3-428F-4414679B112A}"/>
              </a:ext>
            </a:extLst>
          </p:cNvPr>
          <p:cNvCxnSpPr/>
          <p:nvPr/>
        </p:nvCxnSpPr>
        <p:spPr>
          <a:xfrm>
            <a:off x="539552" y="3713167"/>
            <a:ext cx="432048"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324DCEE-4202-FEC5-BD09-A66377AC2030}"/>
              </a:ext>
            </a:extLst>
          </p:cNvPr>
          <p:cNvSpPr/>
          <p:nvPr/>
        </p:nvSpPr>
        <p:spPr>
          <a:xfrm>
            <a:off x="6372200" y="1477505"/>
            <a:ext cx="648072" cy="2301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31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27706-F6C5-D9CE-D5F1-A5AD8FD531F2}"/>
              </a:ext>
            </a:extLst>
          </p:cNvPr>
          <p:cNvPicPr>
            <a:picLocks noChangeAspect="1"/>
          </p:cNvPicPr>
          <p:nvPr/>
        </p:nvPicPr>
        <p:blipFill>
          <a:blip r:embed="rId2"/>
          <a:stretch>
            <a:fillRect/>
          </a:stretch>
        </p:blipFill>
        <p:spPr>
          <a:xfrm>
            <a:off x="2681287" y="1714475"/>
            <a:ext cx="3781425" cy="26574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2715366" y="2562142"/>
            <a:ext cx="3584826" cy="340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789678"/>
          </a:xfrm>
        </p:spPr>
        <p:txBody>
          <a:bodyPr>
            <a:normAutofit lnSpcReduction="10000"/>
          </a:bodyPr>
          <a:lstStyle/>
          <a:p>
            <a:pPr algn="l"/>
            <a:r>
              <a:rPr lang="en-US" dirty="0"/>
              <a:t>The new PO Line task list also appears when accessing from the task list in the upper right menu</a:t>
            </a:r>
          </a:p>
          <a:p>
            <a:pPr algn="l"/>
            <a:endParaRPr lang="LID4096" dirty="0"/>
          </a:p>
        </p:txBody>
      </p:sp>
      <p:sp>
        <p:nvSpPr>
          <p:cNvPr id="4" name="TextBox 3">
            <a:extLst>
              <a:ext uri="{FF2B5EF4-FFF2-40B4-BE49-F238E27FC236}">
                <a16:creationId xmlns:a16="http://schemas.microsoft.com/office/drawing/2014/main" id="{42285F3F-79E7-4FE7-B096-D1588040AFA8}"/>
              </a:ext>
            </a:extLst>
          </p:cNvPr>
          <p:cNvSpPr txBox="1"/>
          <p:nvPr/>
        </p:nvSpPr>
        <p:spPr>
          <a:xfrm>
            <a:off x="179512" y="2902173"/>
            <a:ext cx="2088232" cy="923330"/>
          </a:xfrm>
          <a:prstGeom prst="rect">
            <a:avLst/>
          </a:prstGeom>
          <a:noFill/>
          <a:ln>
            <a:solidFill>
              <a:schemeClr val="tx1"/>
            </a:solidFill>
          </a:ln>
        </p:spPr>
        <p:txBody>
          <a:bodyPr wrap="square" rtlCol="0">
            <a:spAutoFit/>
          </a:bodyPr>
          <a:lstStyle/>
          <a:p>
            <a:r>
              <a:rPr lang="en-US" dirty="0"/>
              <a:t>For example, we will choose "Review (PO Line) – unassigned"</a:t>
            </a:r>
          </a:p>
        </p:txBody>
      </p:sp>
      <p:cxnSp>
        <p:nvCxnSpPr>
          <p:cNvPr id="7" name="Straight Arrow Connector 6">
            <a:extLst>
              <a:ext uri="{FF2B5EF4-FFF2-40B4-BE49-F238E27FC236}">
                <a16:creationId xmlns:a16="http://schemas.microsoft.com/office/drawing/2014/main" id="{67448FA7-1BB7-4E47-8CA8-C569D5E820B2}"/>
              </a:ext>
            </a:extLst>
          </p:cNvPr>
          <p:cNvCxnSpPr>
            <a:cxnSpLocks/>
          </p:cNvCxnSpPr>
          <p:nvPr/>
        </p:nvCxnSpPr>
        <p:spPr>
          <a:xfrm flipV="1">
            <a:off x="2267744" y="2902157"/>
            <a:ext cx="447622" cy="4616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6146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C01116-8ACA-34F0-2215-12501BC10242}"/>
              </a:ext>
            </a:extLst>
          </p:cNvPr>
          <p:cNvPicPr>
            <a:picLocks noChangeAspect="1"/>
          </p:cNvPicPr>
          <p:nvPr/>
        </p:nvPicPr>
        <p:blipFill>
          <a:blip r:embed="rId2"/>
          <a:stretch>
            <a:fillRect/>
          </a:stretch>
        </p:blipFill>
        <p:spPr>
          <a:xfrm>
            <a:off x="0" y="1566542"/>
            <a:ext cx="9144000" cy="309344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0" y="1563638"/>
            <a:ext cx="1294755"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789678"/>
          </a:xfrm>
        </p:spPr>
        <p:txBody>
          <a:bodyPr>
            <a:normAutofit fontScale="92500"/>
          </a:bodyPr>
          <a:lstStyle/>
          <a:p>
            <a:pPr algn="l"/>
            <a:r>
              <a:rPr lang="en-US" dirty="0"/>
              <a:t>Because we chose "Review (PO Line) – unassigned" it is pre-faceted by "Assignment: Unassigned" and "Task Name: In Review"</a:t>
            </a:r>
          </a:p>
          <a:p>
            <a:pPr algn="l"/>
            <a:endParaRPr lang="LID4096" dirty="0"/>
          </a:p>
        </p:txBody>
      </p:sp>
    </p:spTree>
    <p:extLst>
      <p:ext uri="{BB962C8B-B14F-4D97-AF65-F5344CB8AC3E}">
        <p14:creationId xmlns:p14="http://schemas.microsoft.com/office/powerpoint/2010/main" val="1288514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3886022"/>
          </a:xfrm>
        </p:spPr>
        <p:txBody>
          <a:bodyPr>
            <a:normAutofit/>
          </a:bodyPr>
          <a:lstStyle/>
          <a:p>
            <a:pPr algn="l"/>
            <a:r>
              <a:rPr lang="en-US" sz="2000" dirty="0"/>
              <a:t>Regarding the assignment of PO Lines:</a:t>
            </a:r>
          </a:p>
          <a:p>
            <a:pPr lvl="1"/>
            <a:r>
              <a:rPr lang="en-US" dirty="0"/>
              <a:t>Previously (in older UI) when a user edited a PO Line it would become assigned to that user.</a:t>
            </a:r>
          </a:p>
          <a:p>
            <a:pPr lvl="1"/>
            <a:r>
              <a:rPr lang="en-US" dirty="0"/>
              <a:t>This functionality of “Auto assignment” (assigning the PO line to the user if he or she clicked “Edit”) has been deprecated.</a:t>
            </a:r>
          </a:p>
          <a:p>
            <a:pPr lvl="1"/>
            <a:r>
              <a:rPr lang="en-US" dirty="0"/>
              <a:t>Now a PO Line does not become automatically assigned to a user who edits the PO Line.</a:t>
            </a:r>
            <a:endParaRPr lang="LID4096" dirty="0"/>
          </a:p>
        </p:txBody>
      </p:sp>
    </p:spTree>
    <p:extLst>
      <p:ext uri="{BB962C8B-B14F-4D97-AF65-F5344CB8AC3E}">
        <p14:creationId xmlns:p14="http://schemas.microsoft.com/office/powerpoint/2010/main" val="344400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dirty="0"/>
              <a:t>Existing Task List Menu Links for PO Line Task Lists</a:t>
            </a:r>
            <a:endParaRPr lang="LID4096" dirty="0"/>
          </a:p>
        </p:txBody>
      </p:sp>
    </p:spTree>
    <p:extLst>
      <p:ext uri="{BB962C8B-B14F-4D97-AF65-F5344CB8AC3E}">
        <p14:creationId xmlns:p14="http://schemas.microsoft.com/office/powerpoint/2010/main" val="113707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Existing Task List Menu Links for PO Line Task Lists remain and navigates the user to the new unified task list with the relevant facets pre-selected.</a:t>
            </a:r>
          </a:p>
          <a:p>
            <a:pPr algn="l"/>
            <a:r>
              <a:rPr lang="en-US" dirty="0"/>
              <a:t>These include: </a:t>
            </a:r>
          </a:p>
          <a:p>
            <a:pPr lvl="1"/>
            <a:r>
              <a:rPr lang="en-US" sz="2400" dirty="0"/>
              <a:t>In-Review</a:t>
            </a:r>
          </a:p>
          <a:p>
            <a:pPr lvl="1"/>
            <a:r>
              <a:rPr lang="en-US" sz="2400" dirty="0"/>
              <a:t>Package</a:t>
            </a:r>
            <a:endParaRPr lang="LID4096" sz="2400" dirty="0"/>
          </a:p>
          <a:p>
            <a:pPr lvl="1"/>
            <a:r>
              <a:rPr lang="en-US" sz="2400" dirty="0"/>
              <a:t>Renew</a:t>
            </a:r>
          </a:p>
          <a:p>
            <a:pPr lvl="1"/>
            <a:r>
              <a:rPr lang="en-US" sz="2400" dirty="0"/>
              <a:t>Review Deferred</a:t>
            </a:r>
          </a:p>
        </p:txBody>
      </p:sp>
    </p:spTree>
    <p:extLst>
      <p:ext uri="{BB962C8B-B14F-4D97-AF65-F5344CB8AC3E}">
        <p14:creationId xmlns:p14="http://schemas.microsoft.com/office/powerpoint/2010/main" val="138693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pic>
        <p:nvPicPr>
          <p:cNvPr id="8" name="Picture 7">
            <a:extLst>
              <a:ext uri="{FF2B5EF4-FFF2-40B4-BE49-F238E27FC236}">
                <a16:creationId xmlns:a16="http://schemas.microsoft.com/office/drawing/2014/main" id="{3256AA41-0C3C-4F1A-84F6-CCECC38E1F6C}"/>
              </a:ext>
            </a:extLst>
          </p:cNvPr>
          <p:cNvPicPr>
            <a:picLocks noChangeAspect="1"/>
          </p:cNvPicPr>
          <p:nvPr/>
        </p:nvPicPr>
        <p:blipFill>
          <a:blip r:embed="rId2"/>
          <a:stretch>
            <a:fillRect/>
          </a:stretch>
        </p:blipFill>
        <p:spPr>
          <a:xfrm>
            <a:off x="3323994" y="1203598"/>
            <a:ext cx="2568019" cy="2957113"/>
          </a:xfrm>
          <a:prstGeom prst="rect">
            <a:avLst/>
          </a:prstGeom>
          <a:ln>
            <a:solidFill>
              <a:schemeClr val="tx1"/>
            </a:solidFill>
          </a:ln>
        </p:spPr>
      </p:pic>
      <p:sp>
        <p:nvSpPr>
          <p:cNvPr id="9" name="Rectangle 8">
            <a:extLst>
              <a:ext uri="{FF2B5EF4-FFF2-40B4-BE49-F238E27FC236}">
                <a16:creationId xmlns:a16="http://schemas.microsoft.com/office/drawing/2014/main" id="{01E08F81-A9D8-417F-AA33-DBA66277EA7D}"/>
              </a:ext>
            </a:extLst>
          </p:cNvPr>
          <p:cNvSpPr/>
          <p:nvPr/>
        </p:nvSpPr>
        <p:spPr>
          <a:xfrm>
            <a:off x="3491880" y="2931790"/>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824F09-E3D1-47F7-97B2-5960B2768E5C}"/>
              </a:ext>
            </a:extLst>
          </p:cNvPr>
          <p:cNvSpPr/>
          <p:nvPr/>
        </p:nvSpPr>
        <p:spPr>
          <a:xfrm>
            <a:off x="3491880" y="1811478"/>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858D73-A9E4-4DBE-B902-383347836446}"/>
              </a:ext>
            </a:extLst>
          </p:cNvPr>
          <p:cNvSpPr/>
          <p:nvPr/>
        </p:nvSpPr>
        <p:spPr>
          <a:xfrm>
            <a:off x="3491880" y="2094502"/>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4D7EEF-46FC-424A-BE63-E473913FAF34}"/>
              </a:ext>
            </a:extLst>
          </p:cNvPr>
          <p:cNvSpPr/>
          <p:nvPr/>
        </p:nvSpPr>
        <p:spPr>
          <a:xfrm>
            <a:off x="3491880" y="2643758"/>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7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In Review</a:t>
            </a:r>
          </a:p>
          <a:p>
            <a:pPr algn="l"/>
            <a:r>
              <a:rPr lang="en-US" dirty="0"/>
              <a:t>When we click "Review (PO Line)" we get the same list as if we clicked "All PO Lines" but it is pre-faceted by:</a:t>
            </a:r>
          </a:p>
          <a:p>
            <a:pPr lvl="1"/>
            <a:r>
              <a:rPr lang="en-US" sz="2400" dirty="0"/>
              <a:t>Assignment: Assigned to Me</a:t>
            </a:r>
          </a:p>
          <a:p>
            <a:pPr lvl="1"/>
            <a:r>
              <a:rPr lang="en-US" sz="2400" dirty="0"/>
              <a:t>Task Name: In Review</a:t>
            </a:r>
          </a:p>
          <a:p>
            <a:pPr algn="l"/>
            <a:endParaRPr lang="LID4096" dirty="0"/>
          </a:p>
        </p:txBody>
      </p:sp>
    </p:spTree>
    <p:extLst>
      <p:ext uri="{BB962C8B-B14F-4D97-AF65-F5344CB8AC3E}">
        <p14:creationId xmlns:p14="http://schemas.microsoft.com/office/powerpoint/2010/main" val="183128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20AD81-DFB2-F251-DD00-D1CC07B406DA}"/>
              </a:ext>
            </a:extLst>
          </p:cNvPr>
          <p:cNvPicPr>
            <a:picLocks noChangeAspect="1"/>
          </p:cNvPicPr>
          <p:nvPr/>
        </p:nvPicPr>
        <p:blipFill>
          <a:blip r:embed="rId2"/>
          <a:stretch>
            <a:fillRect/>
          </a:stretch>
        </p:blipFill>
        <p:spPr>
          <a:xfrm>
            <a:off x="0" y="854295"/>
            <a:ext cx="9144000" cy="343490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5273" y="1131590"/>
            <a:ext cx="140364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D54A1D-068E-43AC-9411-C96886292EEE}"/>
              </a:ext>
            </a:extLst>
          </p:cNvPr>
          <p:cNvSpPr txBox="1"/>
          <p:nvPr/>
        </p:nvSpPr>
        <p:spPr>
          <a:xfrm>
            <a:off x="5436096" y="4578682"/>
            <a:ext cx="3083112" cy="369332"/>
          </a:xfrm>
          <a:prstGeom prst="rect">
            <a:avLst/>
          </a:prstGeom>
          <a:solidFill>
            <a:schemeClr val="bg1"/>
          </a:solidFill>
          <a:ln>
            <a:solidFill>
              <a:schemeClr val="tx1"/>
            </a:solidFill>
          </a:ln>
        </p:spPr>
        <p:txBody>
          <a:bodyPr wrap="square">
            <a:spAutoFit/>
          </a:bodyPr>
          <a:lstStyle/>
          <a:p>
            <a:r>
              <a:rPr lang="en-US" sz="1800" dirty="0"/>
              <a:t>(I am logged in as Alicia Chen)</a:t>
            </a:r>
            <a:endParaRPr lang="en-US" dirty="0"/>
          </a:p>
        </p:txBody>
      </p:sp>
      <p:cxnSp>
        <p:nvCxnSpPr>
          <p:cNvPr id="10" name="Straight Arrow Connector 9">
            <a:extLst>
              <a:ext uri="{FF2B5EF4-FFF2-40B4-BE49-F238E27FC236}">
                <a16:creationId xmlns:a16="http://schemas.microsoft.com/office/drawing/2014/main" id="{90E686AD-81A2-4D25-B704-786CD56391FF}"/>
              </a:ext>
            </a:extLst>
          </p:cNvPr>
          <p:cNvCxnSpPr>
            <a:cxnSpLocks/>
          </p:cNvCxnSpPr>
          <p:nvPr/>
        </p:nvCxnSpPr>
        <p:spPr>
          <a:xfrm flipH="1">
            <a:off x="5940152" y="4059511"/>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077E13-F680-4417-BFEC-656A92C5FF0C}"/>
              </a:ext>
            </a:extLst>
          </p:cNvPr>
          <p:cNvCxnSpPr>
            <a:cxnSpLocks/>
          </p:cNvCxnSpPr>
          <p:nvPr/>
        </p:nvCxnSpPr>
        <p:spPr>
          <a:xfrm flipH="1">
            <a:off x="5940152" y="3219822"/>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03B2FA-C9DB-4783-85B5-646C55B02574}"/>
              </a:ext>
            </a:extLst>
          </p:cNvPr>
          <p:cNvCxnSpPr>
            <a:cxnSpLocks/>
          </p:cNvCxnSpPr>
          <p:nvPr/>
        </p:nvCxnSpPr>
        <p:spPr>
          <a:xfrm flipH="1">
            <a:off x="2822040" y="3405702"/>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85A014-0E64-437D-A143-4EF77EC0654B}"/>
              </a:ext>
            </a:extLst>
          </p:cNvPr>
          <p:cNvCxnSpPr>
            <a:cxnSpLocks/>
          </p:cNvCxnSpPr>
          <p:nvPr/>
        </p:nvCxnSpPr>
        <p:spPr>
          <a:xfrm flipH="1">
            <a:off x="2822040" y="2766014"/>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BC62DA-BCC8-4DF7-A727-4E31D5AA0408}"/>
              </a:ext>
            </a:extLst>
          </p:cNvPr>
          <p:cNvCxnSpPr>
            <a:cxnSpLocks/>
          </p:cNvCxnSpPr>
          <p:nvPr/>
        </p:nvCxnSpPr>
        <p:spPr>
          <a:xfrm flipV="1">
            <a:off x="6588224" y="2139702"/>
            <a:ext cx="0" cy="245337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5E5505A-C6AF-402B-5935-8F3831443C5A}"/>
              </a:ext>
            </a:extLst>
          </p:cNvPr>
          <p:cNvCxnSpPr>
            <a:cxnSpLocks/>
          </p:cNvCxnSpPr>
          <p:nvPr/>
        </p:nvCxnSpPr>
        <p:spPr>
          <a:xfrm flipH="1">
            <a:off x="5940152" y="2139702"/>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93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Package</a:t>
            </a:r>
          </a:p>
          <a:p>
            <a:pPr algn="l"/>
            <a:r>
              <a:rPr lang="en-US" dirty="0"/>
              <a:t>When we click "Package" we get the same list as if we clicked "All PO Lines" but it is pre-faceted by:</a:t>
            </a:r>
          </a:p>
          <a:p>
            <a:pPr lvl="1"/>
            <a:r>
              <a:rPr lang="en-US" sz="2400" dirty="0"/>
              <a:t>Task Name: Manual Packaging</a:t>
            </a:r>
          </a:p>
          <a:p>
            <a:pPr algn="l"/>
            <a:endParaRPr lang="LID4096" dirty="0"/>
          </a:p>
        </p:txBody>
      </p:sp>
    </p:spTree>
    <p:extLst>
      <p:ext uri="{BB962C8B-B14F-4D97-AF65-F5344CB8AC3E}">
        <p14:creationId xmlns:p14="http://schemas.microsoft.com/office/powerpoint/2010/main" val="20796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70000" lnSpcReduction="20000"/>
          </a:bodyPr>
          <a:lstStyle/>
          <a:p>
            <a:r>
              <a:rPr lang="en-US" dirty="0"/>
              <a:t>Introduction</a:t>
            </a:r>
          </a:p>
          <a:p>
            <a:r>
              <a:rPr lang="en-US" dirty="0"/>
              <a:t>The Menu</a:t>
            </a:r>
          </a:p>
          <a:p>
            <a:r>
              <a:rPr lang="en-US" dirty="0"/>
              <a:t>Task List as Facets</a:t>
            </a:r>
          </a:p>
          <a:p>
            <a:r>
              <a:rPr lang="en-US" dirty="0"/>
              <a:t>Existing Task List Menu Links for PO Line Task Lists</a:t>
            </a:r>
          </a:p>
          <a:p>
            <a:r>
              <a:rPr lang="en-US" dirty="0"/>
              <a:t>Multi-Select Facets </a:t>
            </a:r>
          </a:p>
          <a:p>
            <a:r>
              <a:rPr lang="en-US" dirty="0"/>
              <a:t>Sensitive Top List Actions</a:t>
            </a:r>
          </a:p>
          <a:p>
            <a:r>
              <a:rPr lang="en-US" dirty="0"/>
              <a:t>Clear Information Hierarchy</a:t>
            </a:r>
          </a:p>
          <a:p>
            <a:r>
              <a:rPr lang="en-US" dirty="0"/>
              <a:t>Presentation Toggle Button </a:t>
            </a:r>
          </a:p>
          <a:p>
            <a:r>
              <a:rPr lang="en-US" dirty="0"/>
              <a:t>Split View (Side By Side View)</a:t>
            </a:r>
          </a:p>
          <a:p>
            <a:r>
              <a:rPr lang="en-US" dirty="0"/>
              <a:t>Slide-Out Panel</a:t>
            </a:r>
          </a:p>
          <a:p>
            <a:r>
              <a:rPr lang="en-US" dirty="0"/>
              <a:t>Receiving Items from within the PO Line</a:t>
            </a:r>
          </a:p>
          <a:p>
            <a:r>
              <a:rPr lang="en-US" dirty="0"/>
              <a:t>The "Items In Claim" Section</a:t>
            </a:r>
          </a:p>
          <a:p>
            <a:r>
              <a:rPr lang="en-US" dirty="0"/>
              <a:t>The clickable "Sent" Status</a:t>
            </a:r>
          </a:p>
          <a:p>
            <a:r>
              <a:rPr lang="en-US" dirty="0"/>
              <a:t>Sorting and Labels</a:t>
            </a:r>
          </a:p>
          <a:p>
            <a:endParaRPr lang="en-US"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B4DA052D-0AB7-4EC4-9A00-55784CFE4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EF30BB-28FB-8FED-725B-18E266485CE2}"/>
              </a:ext>
            </a:extLst>
          </p:cNvPr>
          <p:cNvPicPr>
            <a:picLocks noChangeAspect="1"/>
          </p:cNvPicPr>
          <p:nvPr/>
        </p:nvPicPr>
        <p:blipFill>
          <a:blip r:embed="rId2"/>
          <a:stretch>
            <a:fillRect/>
          </a:stretch>
        </p:blipFill>
        <p:spPr>
          <a:xfrm>
            <a:off x="0" y="990418"/>
            <a:ext cx="9144000" cy="316266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248229"/>
            <a:ext cx="1403648" cy="333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96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Renew</a:t>
            </a:r>
          </a:p>
          <a:p>
            <a:pPr algn="l"/>
            <a:r>
              <a:rPr lang="en-US" dirty="0"/>
              <a:t>When we click "Renew" we get the same list as if we clicked "All PO Lines" but it is pre-faceted by:</a:t>
            </a:r>
          </a:p>
          <a:p>
            <a:pPr lvl="1"/>
            <a:r>
              <a:rPr lang="en-US" sz="2400" dirty="0"/>
              <a:t>Task Name: Waiting for Manual Renewal</a:t>
            </a:r>
          </a:p>
          <a:p>
            <a:pPr algn="l"/>
            <a:endParaRPr lang="LID4096" dirty="0"/>
          </a:p>
        </p:txBody>
      </p:sp>
    </p:spTree>
    <p:extLst>
      <p:ext uri="{BB962C8B-B14F-4D97-AF65-F5344CB8AC3E}">
        <p14:creationId xmlns:p14="http://schemas.microsoft.com/office/powerpoint/2010/main" val="2440798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FC941B-C484-0AB4-A874-2D193E34A896}"/>
              </a:ext>
            </a:extLst>
          </p:cNvPr>
          <p:cNvPicPr>
            <a:picLocks noChangeAspect="1"/>
          </p:cNvPicPr>
          <p:nvPr/>
        </p:nvPicPr>
        <p:blipFill>
          <a:blip r:embed="rId2"/>
          <a:stretch>
            <a:fillRect/>
          </a:stretch>
        </p:blipFill>
        <p:spPr>
          <a:xfrm>
            <a:off x="0" y="1230527"/>
            <a:ext cx="9144000" cy="268244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491631"/>
            <a:ext cx="1403648" cy="544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A659C4-08D7-6BF4-C8E3-300AC14FE35E}"/>
              </a:ext>
            </a:extLst>
          </p:cNvPr>
          <p:cNvSpPr txBox="1"/>
          <p:nvPr/>
        </p:nvSpPr>
        <p:spPr>
          <a:xfrm>
            <a:off x="3923928" y="899771"/>
            <a:ext cx="3312368" cy="646331"/>
          </a:xfrm>
          <a:prstGeom prst="rect">
            <a:avLst/>
          </a:prstGeom>
          <a:solidFill>
            <a:schemeClr val="bg1"/>
          </a:solidFill>
          <a:ln>
            <a:solidFill>
              <a:schemeClr val="accent1"/>
            </a:solidFill>
          </a:ln>
        </p:spPr>
        <p:txBody>
          <a:bodyPr wrap="square" rtlCol="0">
            <a:spAutoFit/>
          </a:bodyPr>
          <a:lstStyle/>
          <a:p>
            <a:r>
              <a:rPr lang="en-US" dirty="0"/>
              <a:t>Note also the “In Claim” indication (which is also a link)</a:t>
            </a:r>
          </a:p>
        </p:txBody>
      </p:sp>
      <p:cxnSp>
        <p:nvCxnSpPr>
          <p:cNvPr id="10" name="Straight Arrow Connector 9">
            <a:extLst>
              <a:ext uri="{FF2B5EF4-FFF2-40B4-BE49-F238E27FC236}">
                <a16:creationId xmlns:a16="http://schemas.microsoft.com/office/drawing/2014/main" id="{6E4B9C08-5ED6-AF18-138F-AACDAB4DA1CC}"/>
              </a:ext>
            </a:extLst>
          </p:cNvPr>
          <p:cNvCxnSpPr/>
          <p:nvPr/>
        </p:nvCxnSpPr>
        <p:spPr>
          <a:xfrm flipH="1">
            <a:off x="3779912" y="1563638"/>
            <a:ext cx="144016" cy="1080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73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Review Deferred</a:t>
            </a:r>
          </a:p>
          <a:p>
            <a:pPr algn="l"/>
            <a:r>
              <a:rPr lang="en-US" dirty="0"/>
              <a:t>When we click "Review Deferred" we get the same list as if we clicked "All PO Lines" but it is pre-faceted by:</a:t>
            </a:r>
          </a:p>
          <a:p>
            <a:pPr lvl="1"/>
            <a:r>
              <a:rPr lang="en-US" sz="2400" dirty="0"/>
              <a:t>Assignment: Assigned to Me</a:t>
            </a:r>
          </a:p>
          <a:p>
            <a:pPr lvl="1"/>
            <a:r>
              <a:rPr lang="en-US" sz="2400" dirty="0"/>
              <a:t>Task Name: Deferred</a:t>
            </a:r>
          </a:p>
          <a:p>
            <a:pPr algn="l"/>
            <a:endParaRPr lang="LID4096" dirty="0"/>
          </a:p>
        </p:txBody>
      </p:sp>
    </p:spTree>
    <p:extLst>
      <p:ext uri="{BB962C8B-B14F-4D97-AF65-F5344CB8AC3E}">
        <p14:creationId xmlns:p14="http://schemas.microsoft.com/office/powerpoint/2010/main" val="83607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9A2C8D-D0F9-B727-9E06-1A19A9D9D071}"/>
              </a:ext>
            </a:extLst>
          </p:cNvPr>
          <p:cNvPicPr>
            <a:picLocks noChangeAspect="1"/>
          </p:cNvPicPr>
          <p:nvPr/>
        </p:nvPicPr>
        <p:blipFill>
          <a:blip r:embed="rId2"/>
          <a:stretch>
            <a:fillRect/>
          </a:stretch>
        </p:blipFill>
        <p:spPr>
          <a:xfrm>
            <a:off x="0" y="930323"/>
            <a:ext cx="9144000" cy="328285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174570"/>
            <a:ext cx="1403648" cy="677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25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dirty="0"/>
              <a:t>Multi-Select Facets </a:t>
            </a:r>
            <a:endParaRPr lang="LID4096" dirty="0"/>
          </a:p>
        </p:txBody>
      </p:sp>
    </p:spTree>
    <p:extLst>
      <p:ext uri="{BB962C8B-B14F-4D97-AF65-F5344CB8AC3E}">
        <p14:creationId xmlns:p14="http://schemas.microsoft.com/office/powerpoint/2010/main" val="153042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PO line search results are presented in a single page, holding all the various PO line statuses and tasks. </a:t>
            </a:r>
          </a:p>
          <a:p>
            <a:r>
              <a:rPr lang="en-US" dirty="0"/>
              <a:t>After selecting "Acquisitions &gt; Purchase Order Lines  &gt; All PO Lines" there is a list of (as the name suggests) </a:t>
            </a:r>
            <a:r>
              <a:rPr lang="en-US" b="1" u="sng" dirty="0"/>
              <a:t>all</a:t>
            </a:r>
            <a:r>
              <a:rPr lang="en-US" dirty="0"/>
              <a:t> PO Lines.</a:t>
            </a:r>
          </a:p>
          <a:p>
            <a:r>
              <a:rPr lang="en-US" dirty="0"/>
              <a:t>All PO Lines can be faceted by a myriad of areas.</a:t>
            </a:r>
          </a:p>
          <a:p>
            <a:r>
              <a:rPr lang="en-US" dirty="0"/>
              <a:t>It is possible to facet by one parameter or by </a:t>
            </a:r>
            <a:r>
              <a:rPr lang="en-US" dirty="0" err="1"/>
              <a:t>multiparameters</a:t>
            </a:r>
            <a:r>
              <a:rPr lang="en-US" dirty="0"/>
              <a:t>.</a:t>
            </a:r>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733181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20000"/>
          </a:bodyPr>
          <a:lstStyle/>
          <a:p>
            <a:r>
              <a:rPr lang="en-US" dirty="0"/>
              <a:t>The staff user can facet by all PO Lines by</a:t>
            </a:r>
          </a:p>
          <a:p>
            <a:pPr lvl="1"/>
            <a:r>
              <a:rPr lang="en-US" dirty="0"/>
              <a:t>Assignment</a:t>
            </a:r>
          </a:p>
          <a:p>
            <a:pPr lvl="1"/>
            <a:r>
              <a:rPr lang="en-US" dirty="0"/>
              <a:t>Workflow Step</a:t>
            </a:r>
          </a:p>
          <a:p>
            <a:pPr lvl="1"/>
            <a:r>
              <a:rPr lang="en-US" dirty="0"/>
              <a:t>PO Line in Claim</a:t>
            </a:r>
          </a:p>
          <a:p>
            <a:pPr lvl="1"/>
            <a:r>
              <a:rPr lang="en-US" dirty="0"/>
              <a:t>Alert</a:t>
            </a:r>
          </a:p>
          <a:p>
            <a:pPr lvl="1"/>
            <a:r>
              <a:rPr lang="en-US" dirty="0"/>
              <a:t>Purchase Type</a:t>
            </a:r>
          </a:p>
          <a:p>
            <a:pPr lvl="1"/>
            <a:r>
              <a:rPr lang="en-US" dirty="0"/>
              <a:t>Vendor</a:t>
            </a:r>
          </a:p>
          <a:p>
            <a:pPr lvl="1"/>
            <a:r>
              <a:rPr lang="en-US" dirty="0"/>
              <a:t>Rush</a:t>
            </a:r>
          </a:p>
          <a:p>
            <a:pPr lvl="1"/>
            <a:r>
              <a:rPr lang="en-US" dirty="0"/>
              <a:t>Owning Library</a:t>
            </a:r>
          </a:p>
          <a:p>
            <a:pPr lvl="1"/>
            <a:r>
              <a:rPr lang="en-US" dirty="0"/>
              <a:t>Assigned User</a:t>
            </a:r>
          </a:p>
          <a:p>
            <a:pPr lvl="1"/>
            <a:r>
              <a:rPr lang="en-US" dirty="0"/>
              <a:t>Acquisition Method</a:t>
            </a:r>
          </a:p>
          <a:p>
            <a:pPr lvl="1"/>
            <a:r>
              <a:rPr lang="en-US" dirty="0"/>
              <a:t>Reporting Code</a:t>
            </a:r>
          </a:p>
          <a:p>
            <a:endParaRPr lang="en-US" dirty="0"/>
          </a:p>
          <a:p>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391623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BA9B7-DB97-5997-CFD6-3E81C107E548}"/>
              </a:ext>
            </a:extLst>
          </p:cNvPr>
          <p:cNvPicPr>
            <a:picLocks noChangeAspect="1"/>
          </p:cNvPicPr>
          <p:nvPr/>
        </p:nvPicPr>
        <p:blipFill>
          <a:blip r:embed="rId2"/>
          <a:stretch>
            <a:fillRect/>
          </a:stretch>
        </p:blipFill>
        <p:spPr>
          <a:xfrm>
            <a:off x="0" y="688706"/>
            <a:ext cx="9144000" cy="376608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FC7A435F-22ED-4B04-9CFE-B50E389ADCD7}"/>
              </a:ext>
            </a:extLst>
          </p:cNvPr>
          <p:cNvSpPr/>
          <p:nvPr/>
        </p:nvSpPr>
        <p:spPr>
          <a:xfrm>
            <a:off x="10143" y="688706"/>
            <a:ext cx="1249490" cy="3733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4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6ADFF-CE6C-5E9A-B710-FC6BFD6B4475}"/>
              </a:ext>
            </a:extLst>
          </p:cNvPr>
          <p:cNvPicPr>
            <a:picLocks noChangeAspect="1"/>
          </p:cNvPicPr>
          <p:nvPr/>
        </p:nvPicPr>
        <p:blipFill>
          <a:blip r:embed="rId2"/>
          <a:stretch>
            <a:fillRect/>
          </a:stretch>
        </p:blipFill>
        <p:spPr>
          <a:xfrm>
            <a:off x="0" y="695732"/>
            <a:ext cx="9144000" cy="3752036"/>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FC7A435F-22ED-4B04-9CFE-B50E389ADCD7}"/>
              </a:ext>
            </a:extLst>
          </p:cNvPr>
          <p:cNvSpPr/>
          <p:nvPr/>
        </p:nvSpPr>
        <p:spPr>
          <a:xfrm>
            <a:off x="1" y="695732"/>
            <a:ext cx="1259632" cy="3752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92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Introduction</a:t>
            </a:r>
            <a:endParaRPr lang="LID4096" dirty="0"/>
          </a:p>
        </p:txBody>
      </p:sp>
    </p:spTree>
    <p:extLst>
      <p:ext uri="{BB962C8B-B14F-4D97-AF65-F5344CB8AC3E}">
        <p14:creationId xmlns:p14="http://schemas.microsoft.com/office/powerpoint/2010/main" val="143444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29459-33F3-7E00-93FA-DD77B40BF832}"/>
              </a:ext>
            </a:extLst>
          </p:cNvPr>
          <p:cNvPicPr>
            <a:picLocks noChangeAspect="1"/>
          </p:cNvPicPr>
          <p:nvPr/>
        </p:nvPicPr>
        <p:blipFill>
          <a:blip r:embed="rId2"/>
          <a:stretch>
            <a:fillRect/>
          </a:stretch>
        </p:blipFill>
        <p:spPr>
          <a:xfrm>
            <a:off x="0" y="712554"/>
            <a:ext cx="9144000" cy="371839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FC7A435F-22ED-4B04-9CFE-B50E389ADCD7}"/>
              </a:ext>
            </a:extLst>
          </p:cNvPr>
          <p:cNvSpPr/>
          <p:nvPr/>
        </p:nvSpPr>
        <p:spPr>
          <a:xfrm>
            <a:off x="1" y="712554"/>
            <a:ext cx="1259632" cy="3718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78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4392488" cy="3886023"/>
          </a:xfrm>
        </p:spPr>
        <p:txBody>
          <a:bodyPr>
            <a:normAutofit/>
          </a:bodyPr>
          <a:lstStyle/>
          <a:p>
            <a:pPr algn="l"/>
            <a:r>
              <a:rPr lang="en-US" dirty="0"/>
              <a:t>Multiple facets can be chosen simultaneously and then applied, allowing the staff user to arrive to a very specific group of PO Lines.</a:t>
            </a:r>
          </a:p>
          <a:p>
            <a:pPr algn="l"/>
            <a:endParaRPr lang="en-US" dirty="0"/>
          </a:p>
          <a:p>
            <a:pPr algn="l"/>
            <a:endParaRPr lang="LID4096" dirty="0"/>
          </a:p>
        </p:txBody>
      </p:sp>
      <p:pic>
        <p:nvPicPr>
          <p:cNvPr id="8" name="Picture 7">
            <a:extLst>
              <a:ext uri="{FF2B5EF4-FFF2-40B4-BE49-F238E27FC236}">
                <a16:creationId xmlns:a16="http://schemas.microsoft.com/office/drawing/2014/main" id="{3197BA41-4C58-4213-8235-A5AA72C1D234}"/>
              </a:ext>
            </a:extLst>
          </p:cNvPr>
          <p:cNvPicPr>
            <a:picLocks noChangeAspect="1"/>
          </p:cNvPicPr>
          <p:nvPr/>
        </p:nvPicPr>
        <p:blipFill>
          <a:blip r:embed="rId2"/>
          <a:stretch>
            <a:fillRect/>
          </a:stretch>
        </p:blipFill>
        <p:spPr>
          <a:xfrm>
            <a:off x="5724128" y="211314"/>
            <a:ext cx="1716681" cy="4720872"/>
          </a:xfrm>
          <a:prstGeom prst="rect">
            <a:avLst/>
          </a:prstGeom>
        </p:spPr>
      </p:pic>
      <p:cxnSp>
        <p:nvCxnSpPr>
          <p:cNvPr id="10" name="Straight Arrow Connector 9">
            <a:extLst>
              <a:ext uri="{FF2B5EF4-FFF2-40B4-BE49-F238E27FC236}">
                <a16:creationId xmlns:a16="http://schemas.microsoft.com/office/drawing/2014/main" id="{A0EEF906-E6B5-49DC-AB2F-FF822C525934}"/>
              </a:ext>
            </a:extLst>
          </p:cNvPr>
          <p:cNvCxnSpPr/>
          <p:nvPr/>
        </p:nvCxnSpPr>
        <p:spPr>
          <a:xfrm>
            <a:off x="5292080" y="883750"/>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96D0A5-40E1-44E7-9423-680BBF9CA420}"/>
              </a:ext>
            </a:extLst>
          </p:cNvPr>
          <p:cNvCxnSpPr/>
          <p:nvPr/>
        </p:nvCxnSpPr>
        <p:spPr>
          <a:xfrm>
            <a:off x="5312176" y="2405966"/>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BA023F5-268C-41AF-ACEA-30E1501FD960}"/>
              </a:ext>
            </a:extLst>
          </p:cNvPr>
          <p:cNvCxnSpPr/>
          <p:nvPr/>
        </p:nvCxnSpPr>
        <p:spPr>
          <a:xfrm>
            <a:off x="5302128" y="3095902"/>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224D62E-EDA7-4DD4-B3AF-AAA1F5B000A4}"/>
              </a:ext>
            </a:extLst>
          </p:cNvPr>
          <p:cNvSpPr/>
          <p:nvPr/>
        </p:nvSpPr>
        <p:spPr>
          <a:xfrm>
            <a:off x="5724128" y="4587974"/>
            <a:ext cx="1716681" cy="344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FC4D59-1BA8-4D74-9CB4-1F9F589D8AD1}"/>
              </a:ext>
            </a:extLst>
          </p:cNvPr>
          <p:cNvSpPr txBox="1"/>
          <p:nvPr/>
        </p:nvSpPr>
        <p:spPr>
          <a:xfrm>
            <a:off x="2691574" y="3653611"/>
            <a:ext cx="2176842" cy="369332"/>
          </a:xfrm>
          <a:prstGeom prst="rect">
            <a:avLst/>
          </a:prstGeom>
          <a:solidFill>
            <a:schemeClr val="bg1"/>
          </a:solidFill>
          <a:ln>
            <a:solidFill>
              <a:schemeClr val="accent1"/>
            </a:solidFill>
          </a:ln>
        </p:spPr>
        <p:txBody>
          <a:bodyPr wrap="square" rtlCol="0">
            <a:spAutoFit/>
          </a:bodyPr>
          <a:lstStyle/>
          <a:p>
            <a:r>
              <a:rPr lang="en-US" dirty="0"/>
              <a:t>Apply the facets</a:t>
            </a:r>
          </a:p>
        </p:txBody>
      </p:sp>
      <p:cxnSp>
        <p:nvCxnSpPr>
          <p:cNvPr id="15" name="Straight Arrow Connector 14">
            <a:extLst>
              <a:ext uri="{FF2B5EF4-FFF2-40B4-BE49-F238E27FC236}">
                <a16:creationId xmlns:a16="http://schemas.microsoft.com/office/drawing/2014/main" id="{562FFBC3-1AE0-4E06-ABE6-A9768CDCE6AD}"/>
              </a:ext>
            </a:extLst>
          </p:cNvPr>
          <p:cNvCxnSpPr>
            <a:cxnSpLocks/>
          </p:cNvCxnSpPr>
          <p:nvPr/>
        </p:nvCxnSpPr>
        <p:spPr>
          <a:xfrm>
            <a:off x="4832329" y="4022943"/>
            <a:ext cx="838039" cy="7171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462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In the old PO Line list only one facet could be clicked (selected) at a time</a:t>
            </a:r>
          </a:p>
        </p:txBody>
      </p:sp>
      <p:pic>
        <p:nvPicPr>
          <p:cNvPr id="6" name="Picture 5">
            <a:extLst>
              <a:ext uri="{FF2B5EF4-FFF2-40B4-BE49-F238E27FC236}">
                <a16:creationId xmlns:a16="http://schemas.microsoft.com/office/drawing/2014/main" id="{6DA27E39-4D3B-43A4-B368-2335391BEC83}"/>
              </a:ext>
            </a:extLst>
          </p:cNvPr>
          <p:cNvPicPr>
            <a:picLocks noChangeAspect="1"/>
          </p:cNvPicPr>
          <p:nvPr/>
        </p:nvPicPr>
        <p:blipFill>
          <a:blip r:embed="rId2"/>
          <a:stretch>
            <a:fillRect/>
          </a:stretch>
        </p:blipFill>
        <p:spPr>
          <a:xfrm>
            <a:off x="449796" y="1347789"/>
            <a:ext cx="8244408" cy="3388222"/>
          </a:xfrm>
          <a:prstGeom prst="rect">
            <a:avLst/>
          </a:prstGeom>
          <a:ln>
            <a:solidFill>
              <a:schemeClr val="accent1"/>
            </a:solidFill>
          </a:ln>
        </p:spPr>
      </p:pic>
      <p:sp>
        <p:nvSpPr>
          <p:cNvPr id="7" name="TextBox 6">
            <a:extLst>
              <a:ext uri="{FF2B5EF4-FFF2-40B4-BE49-F238E27FC236}">
                <a16:creationId xmlns:a16="http://schemas.microsoft.com/office/drawing/2014/main" id="{ED658904-6448-436D-9CFB-C937FFF17D2D}"/>
              </a:ext>
            </a:extLst>
          </p:cNvPr>
          <p:cNvSpPr txBox="1"/>
          <p:nvPr/>
        </p:nvSpPr>
        <p:spPr>
          <a:xfrm>
            <a:off x="2051720" y="2931790"/>
            <a:ext cx="2016224" cy="646331"/>
          </a:xfrm>
          <a:prstGeom prst="rect">
            <a:avLst/>
          </a:prstGeom>
          <a:solidFill>
            <a:schemeClr val="bg1"/>
          </a:solidFill>
          <a:ln>
            <a:solidFill>
              <a:schemeClr val="accent1"/>
            </a:solidFill>
          </a:ln>
        </p:spPr>
        <p:txBody>
          <a:bodyPr wrap="square" rtlCol="0">
            <a:spAutoFit/>
          </a:bodyPr>
          <a:lstStyle/>
          <a:p>
            <a:r>
              <a:rPr lang="en-US" dirty="0"/>
              <a:t>Can only click one facet at a time</a:t>
            </a:r>
          </a:p>
        </p:txBody>
      </p:sp>
      <p:cxnSp>
        <p:nvCxnSpPr>
          <p:cNvPr id="9" name="Straight Arrow Connector 8">
            <a:extLst>
              <a:ext uri="{FF2B5EF4-FFF2-40B4-BE49-F238E27FC236}">
                <a16:creationId xmlns:a16="http://schemas.microsoft.com/office/drawing/2014/main" id="{BC70F170-E19A-4462-923A-165FAC6F22EC}"/>
              </a:ext>
            </a:extLst>
          </p:cNvPr>
          <p:cNvCxnSpPr/>
          <p:nvPr/>
        </p:nvCxnSpPr>
        <p:spPr>
          <a:xfrm flipH="1" flipV="1">
            <a:off x="1331640" y="2931790"/>
            <a:ext cx="72008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9BA323-241C-49B7-A2EE-FBE5BB971E10}"/>
              </a:ext>
            </a:extLst>
          </p:cNvPr>
          <p:cNvCxnSpPr>
            <a:cxnSpLocks/>
          </p:cNvCxnSpPr>
          <p:nvPr/>
        </p:nvCxnSpPr>
        <p:spPr>
          <a:xfrm flipH="1">
            <a:off x="1331640" y="3398971"/>
            <a:ext cx="715258"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360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877C1-4C59-EB92-513C-DE76D3D6F0D7}"/>
              </a:ext>
            </a:extLst>
          </p:cNvPr>
          <p:cNvPicPr>
            <a:picLocks noChangeAspect="1"/>
          </p:cNvPicPr>
          <p:nvPr/>
        </p:nvPicPr>
        <p:blipFill>
          <a:blip r:embed="rId2"/>
          <a:stretch>
            <a:fillRect/>
          </a:stretch>
        </p:blipFill>
        <p:spPr>
          <a:xfrm>
            <a:off x="-25783" y="1180892"/>
            <a:ext cx="9144000" cy="373957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In the new PO Line list multiple facets can be selected and applied at once</a:t>
            </a:r>
          </a:p>
        </p:txBody>
      </p:sp>
      <p:sp>
        <p:nvSpPr>
          <p:cNvPr id="7" name="TextBox 6">
            <a:extLst>
              <a:ext uri="{FF2B5EF4-FFF2-40B4-BE49-F238E27FC236}">
                <a16:creationId xmlns:a16="http://schemas.microsoft.com/office/drawing/2014/main" id="{ED658904-6448-436D-9CFB-C937FFF17D2D}"/>
              </a:ext>
            </a:extLst>
          </p:cNvPr>
          <p:cNvSpPr txBox="1"/>
          <p:nvPr/>
        </p:nvSpPr>
        <p:spPr>
          <a:xfrm>
            <a:off x="2539174" y="2294269"/>
            <a:ext cx="2176842" cy="646331"/>
          </a:xfrm>
          <a:prstGeom prst="rect">
            <a:avLst/>
          </a:prstGeom>
          <a:solidFill>
            <a:schemeClr val="bg1"/>
          </a:solidFill>
          <a:ln>
            <a:solidFill>
              <a:schemeClr val="accent1"/>
            </a:solidFill>
          </a:ln>
        </p:spPr>
        <p:txBody>
          <a:bodyPr wrap="square" rtlCol="0">
            <a:spAutoFit/>
          </a:bodyPr>
          <a:lstStyle/>
          <a:p>
            <a:r>
              <a:rPr lang="en-US" dirty="0"/>
              <a:t>Can choose multiple facets at a time</a:t>
            </a:r>
          </a:p>
        </p:txBody>
      </p:sp>
      <p:cxnSp>
        <p:nvCxnSpPr>
          <p:cNvPr id="9" name="Straight Arrow Connector 8">
            <a:extLst>
              <a:ext uri="{FF2B5EF4-FFF2-40B4-BE49-F238E27FC236}">
                <a16:creationId xmlns:a16="http://schemas.microsoft.com/office/drawing/2014/main" id="{BC70F170-E19A-4462-923A-165FAC6F22EC}"/>
              </a:ext>
            </a:extLst>
          </p:cNvPr>
          <p:cNvCxnSpPr>
            <a:cxnSpLocks/>
          </p:cNvCxnSpPr>
          <p:nvPr/>
        </p:nvCxnSpPr>
        <p:spPr>
          <a:xfrm flipH="1" flipV="1">
            <a:off x="899592" y="1861297"/>
            <a:ext cx="1639582" cy="566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9BA323-241C-49B7-A2EE-FBE5BB971E10}"/>
              </a:ext>
            </a:extLst>
          </p:cNvPr>
          <p:cNvCxnSpPr>
            <a:cxnSpLocks/>
            <a:stCxn id="7" idx="1"/>
          </p:cNvCxnSpPr>
          <p:nvPr/>
        </p:nvCxnSpPr>
        <p:spPr>
          <a:xfrm flipH="1">
            <a:off x="899592" y="2617435"/>
            <a:ext cx="1639582" cy="376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5A2276-FA84-4C09-8681-E29480C3B672}"/>
              </a:ext>
            </a:extLst>
          </p:cNvPr>
          <p:cNvCxnSpPr>
            <a:cxnSpLocks/>
          </p:cNvCxnSpPr>
          <p:nvPr/>
        </p:nvCxnSpPr>
        <p:spPr>
          <a:xfrm flipH="1">
            <a:off x="611560" y="2807135"/>
            <a:ext cx="1927614" cy="2822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3BCFE3-6E6B-43A1-9A95-11DD96695507}"/>
              </a:ext>
            </a:extLst>
          </p:cNvPr>
          <p:cNvSpPr txBox="1"/>
          <p:nvPr/>
        </p:nvSpPr>
        <p:spPr>
          <a:xfrm>
            <a:off x="2691574" y="3653611"/>
            <a:ext cx="2176842" cy="369332"/>
          </a:xfrm>
          <a:prstGeom prst="rect">
            <a:avLst/>
          </a:prstGeom>
          <a:solidFill>
            <a:schemeClr val="bg1"/>
          </a:solidFill>
          <a:ln>
            <a:solidFill>
              <a:schemeClr val="accent1"/>
            </a:solidFill>
          </a:ln>
        </p:spPr>
        <p:txBody>
          <a:bodyPr wrap="square" rtlCol="0">
            <a:spAutoFit/>
          </a:bodyPr>
          <a:lstStyle/>
          <a:p>
            <a:r>
              <a:rPr lang="en-US" dirty="0"/>
              <a:t>Apply the facets</a:t>
            </a:r>
          </a:p>
        </p:txBody>
      </p:sp>
      <p:cxnSp>
        <p:nvCxnSpPr>
          <p:cNvPr id="17" name="Straight Arrow Connector 16">
            <a:extLst>
              <a:ext uri="{FF2B5EF4-FFF2-40B4-BE49-F238E27FC236}">
                <a16:creationId xmlns:a16="http://schemas.microsoft.com/office/drawing/2014/main" id="{DC59B9F2-7C41-4FC2-83C3-4DC0DA519FC4}"/>
              </a:ext>
            </a:extLst>
          </p:cNvPr>
          <p:cNvCxnSpPr>
            <a:cxnSpLocks/>
          </p:cNvCxnSpPr>
          <p:nvPr/>
        </p:nvCxnSpPr>
        <p:spPr>
          <a:xfrm flipH="1">
            <a:off x="1187624" y="3943491"/>
            <a:ext cx="1503950" cy="716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94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E2BDD-37E5-6FFF-E5CF-5AD067A8350C}"/>
              </a:ext>
            </a:extLst>
          </p:cNvPr>
          <p:cNvPicPr>
            <a:picLocks noChangeAspect="1"/>
          </p:cNvPicPr>
          <p:nvPr/>
        </p:nvPicPr>
        <p:blipFill>
          <a:blip r:embed="rId2"/>
          <a:stretch>
            <a:fillRect/>
          </a:stretch>
        </p:blipFill>
        <p:spPr>
          <a:xfrm>
            <a:off x="0" y="1210491"/>
            <a:ext cx="9144000" cy="352552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All three facets have been applied</a:t>
            </a:r>
          </a:p>
        </p:txBody>
      </p:sp>
      <p:sp>
        <p:nvSpPr>
          <p:cNvPr id="11" name="Rectangle 10">
            <a:extLst>
              <a:ext uri="{FF2B5EF4-FFF2-40B4-BE49-F238E27FC236}">
                <a16:creationId xmlns:a16="http://schemas.microsoft.com/office/drawing/2014/main" id="{07415AF0-F89B-4AE1-B5DF-785628B4C373}"/>
              </a:ext>
            </a:extLst>
          </p:cNvPr>
          <p:cNvSpPr/>
          <p:nvPr/>
        </p:nvSpPr>
        <p:spPr>
          <a:xfrm>
            <a:off x="0" y="1210491"/>
            <a:ext cx="1259632" cy="1217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544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On the next slide, for example, we have faceted by all PO Lines which are</a:t>
            </a:r>
          </a:p>
          <a:p>
            <a:pPr lvl="1"/>
            <a:r>
              <a:rPr lang="en-US" sz="2400" dirty="0"/>
              <a:t>Assignment: Assigned to Others </a:t>
            </a:r>
          </a:p>
          <a:p>
            <a:pPr lvl="1"/>
            <a:r>
              <a:rPr lang="en-US" sz="2400" dirty="0"/>
              <a:t>PO Line in Claim: No </a:t>
            </a:r>
          </a:p>
          <a:p>
            <a:pPr lvl="1"/>
            <a:r>
              <a:rPr lang="en-US" sz="2400" dirty="0"/>
              <a:t>Workflow Step: Auto Packaging </a:t>
            </a:r>
          </a:p>
          <a:p>
            <a:pPr lvl="1"/>
            <a:r>
              <a:rPr lang="en-US" sz="2400" dirty="0"/>
              <a:t>Vendor: Elsevier</a:t>
            </a:r>
            <a:endParaRPr lang="LID4096" dirty="0"/>
          </a:p>
        </p:txBody>
      </p:sp>
    </p:spTree>
    <p:extLst>
      <p:ext uri="{BB962C8B-B14F-4D97-AF65-F5344CB8AC3E}">
        <p14:creationId xmlns:p14="http://schemas.microsoft.com/office/powerpoint/2010/main" val="2430071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36F2F6-D925-06F5-0B47-B52A886896D3}"/>
              </a:ext>
            </a:extLst>
          </p:cNvPr>
          <p:cNvPicPr>
            <a:picLocks noChangeAspect="1"/>
          </p:cNvPicPr>
          <p:nvPr/>
        </p:nvPicPr>
        <p:blipFill>
          <a:blip r:embed="rId2"/>
          <a:stretch>
            <a:fillRect/>
          </a:stretch>
        </p:blipFill>
        <p:spPr>
          <a:xfrm>
            <a:off x="0" y="1101548"/>
            <a:ext cx="9144000" cy="294040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D3F2A640-AAED-49FB-973C-3B2353221F42}"/>
              </a:ext>
            </a:extLst>
          </p:cNvPr>
          <p:cNvSpPr/>
          <p:nvPr/>
        </p:nvSpPr>
        <p:spPr>
          <a:xfrm>
            <a:off x="0" y="1131590"/>
            <a:ext cx="1043608"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6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b="1" dirty="0"/>
              <a:t>Sensitive Top List </a:t>
            </a:r>
            <a:r>
              <a:rPr lang="en-US" dirty="0"/>
              <a:t>A</a:t>
            </a:r>
            <a:r>
              <a:rPr lang="en-US" b="1" dirty="0"/>
              <a:t>ctions</a:t>
            </a:r>
            <a:endParaRPr lang="LID4096" dirty="0"/>
          </a:p>
        </p:txBody>
      </p:sp>
    </p:spTree>
    <p:extLst>
      <p:ext uri="{BB962C8B-B14F-4D97-AF65-F5344CB8AC3E}">
        <p14:creationId xmlns:p14="http://schemas.microsoft.com/office/powerpoint/2010/main" val="3974604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20000"/>
          </a:bodyPr>
          <a:lstStyle/>
          <a:p>
            <a:pPr algn="l"/>
            <a:r>
              <a:rPr lang="en-US" dirty="0"/>
              <a:t>The actions presented on top of the search results list ("Create New PO", "Change Expected Date" and "Manage Labels") are sensitive to the selection of the user.</a:t>
            </a:r>
          </a:p>
          <a:p>
            <a:pPr algn="l"/>
            <a:r>
              <a:rPr lang="en-US" dirty="0"/>
              <a:t>When one or more PO lines are selected, the top list actions are enabled.</a:t>
            </a:r>
          </a:p>
          <a:p>
            <a:pPr algn="l"/>
            <a:r>
              <a:rPr lang="en-US" dirty="0"/>
              <a:t>The list actions are:</a:t>
            </a:r>
          </a:p>
          <a:p>
            <a:pPr lvl="1"/>
            <a:r>
              <a:rPr lang="en-US" b="1" dirty="0"/>
              <a:t>Create new PO </a:t>
            </a:r>
            <a:r>
              <a:rPr lang="en-US" dirty="0"/>
              <a:t>- This action allows packaging multiple PO lines for which their workflow step is "Manual-Packaging" into a PO.</a:t>
            </a:r>
          </a:p>
          <a:p>
            <a:pPr lvl="1"/>
            <a:r>
              <a:rPr lang="en-US" b="1" dirty="0"/>
              <a:t>Change Expected Date </a:t>
            </a:r>
            <a:r>
              <a:rPr lang="en-US" dirty="0"/>
              <a:t>- This action allows modifying multiple the PO lines and setting their "expected receipt date".</a:t>
            </a:r>
          </a:p>
          <a:p>
            <a:pPr lvl="1"/>
            <a:r>
              <a:rPr lang="en-US" b="1" dirty="0"/>
              <a:t>Manage Labels </a:t>
            </a:r>
            <a:r>
              <a:rPr lang="en-US" dirty="0"/>
              <a:t>- This action allows the user to add/remove labels from multiple PO lines at once.</a:t>
            </a:r>
          </a:p>
          <a:p>
            <a:pPr lvl="1"/>
            <a:r>
              <a:rPr lang="en-US" b="1" dirty="0"/>
              <a:t>Assign Selected </a:t>
            </a:r>
            <a:r>
              <a:rPr lang="en-US" dirty="0"/>
              <a:t>- Assign the POLs to a specific user</a:t>
            </a:r>
          </a:p>
        </p:txBody>
      </p:sp>
    </p:spTree>
    <p:extLst>
      <p:ext uri="{BB962C8B-B14F-4D97-AF65-F5344CB8AC3E}">
        <p14:creationId xmlns:p14="http://schemas.microsoft.com/office/powerpoint/2010/main" val="416664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In a situation in which the staff user selects to run an operation on a PO line which does not support the specific action (for example "Create New PO" for PO line in workflow step is not "Manual Packaging") the operation will skip this PO line and an appropriate message will appear.</a:t>
            </a:r>
          </a:p>
          <a:p>
            <a:pPr algn="l"/>
            <a:r>
              <a:rPr lang="en-US" dirty="0"/>
              <a:t>We will see this soon.</a:t>
            </a:r>
          </a:p>
        </p:txBody>
      </p:sp>
    </p:spTree>
    <p:extLst>
      <p:ext uri="{BB962C8B-B14F-4D97-AF65-F5344CB8AC3E}">
        <p14:creationId xmlns:p14="http://schemas.microsoft.com/office/powerpoint/2010/main" val="16909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In addition to this presentation see also </a:t>
            </a:r>
            <a:r>
              <a:rPr lang="en-US" dirty="0">
                <a:hlinkClick r:id="rId2"/>
              </a:rPr>
              <a:t>The New Unified PO Line Task List</a:t>
            </a:r>
            <a:r>
              <a:rPr lang="en-US" dirty="0"/>
              <a:t>.</a:t>
            </a:r>
          </a:p>
          <a:p>
            <a:r>
              <a:rPr lang="en-US" dirty="0"/>
              <a:t>The New Unified PO Line Task List is part of a larger improvement initiative under the umbrella of "an enhanced user experience across Alma navigation". </a:t>
            </a:r>
          </a:p>
          <a:p>
            <a:r>
              <a:rPr lang="en-US" dirty="0"/>
              <a:t>This initiative is a result of cooperation with Alma working groups and a response to the wider community feedback.  </a:t>
            </a:r>
          </a:p>
          <a:p>
            <a:r>
              <a:rPr lang="en-US" dirty="0"/>
              <a:t>For more information regarding this larger initiative, see </a:t>
            </a:r>
            <a:r>
              <a:rPr lang="en-US" dirty="0">
                <a:hlinkClick r:id="rId3" tooltip="https://knowledge.exlibrisgroup.com/Alma/Product_Documentation/010Alma_Online_Help_(English)/010Getting_Started/050Alma_User_Interface_%E2%80%93_General_Information/045Usability_Improvements"/>
              </a:rPr>
              <a:t>Usability Improvements</a:t>
            </a:r>
            <a:r>
              <a:rPr lang="en-US" dirty="0"/>
              <a:t>.</a:t>
            </a:r>
          </a:p>
          <a:p>
            <a:pPr algn="l"/>
            <a:endParaRPr lang="en-US" dirty="0"/>
          </a:p>
          <a:p>
            <a:pPr algn="l"/>
            <a:endParaRPr lang="LID4096" dirty="0"/>
          </a:p>
        </p:txBody>
      </p:sp>
    </p:spTree>
    <p:extLst>
      <p:ext uri="{BB962C8B-B14F-4D97-AF65-F5344CB8AC3E}">
        <p14:creationId xmlns:p14="http://schemas.microsoft.com/office/powerpoint/2010/main" val="90699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4E43A-1A57-29A2-082D-C8A1854D6386}"/>
              </a:ext>
            </a:extLst>
          </p:cNvPr>
          <p:cNvPicPr>
            <a:picLocks noChangeAspect="1"/>
          </p:cNvPicPr>
          <p:nvPr/>
        </p:nvPicPr>
        <p:blipFill>
          <a:blip r:embed="rId2"/>
          <a:stretch>
            <a:fillRect/>
          </a:stretch>
        </p:blipFill>
        <p:spPr>
          <a:xfrm>
            <a:off x="0" y="1320644"/>
            <a:ext cx="9144000" cy="333933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886023"/>
          </a:xfrm>
        </p:spPr>
        <p:txBody>
          <a:bodyPr>
            <a:normAutofit/>
          </a:bodyPr>
          <a:lstStyle/>
          <a:p>
            <a:pPr algn="l"/>
            <a:r>
              <a:rPr lang="en-US" sz="2000" dirty="0"/>
              <a:t>Here we see that no POLs are selected so the "Top List Actions" are not active</a:t>
            </a:r>
          </a:p>
        </p:txBody>
      </p:sp>
      <p:sp>
        <p:nvSpPr>
          <p:cNvPr id="13" name="Rectangle 12">
            <a:extLst>
              <a:ext uri="{FF2B5EF4-FFF2-40B4-BE49-F238E27FC236}">
                <a16:creationId xmlns:a16="http://schemas.microsoft.com/office/drawing/2014/main" id="{0B441991-77FF-4900-BF6E-DA3EE2E275B6}"/>
              </a:ext>
            </a:extLst>
          </p:cNvPr>
          <p:cNvSpPr/>
          <p:nvPr/>
        </p:nvSpPr>
        <p:spPr>
          <a:xfrm>
            <a:off x="5004048" y="1493259"/>
            <a:ext cx="3372775" cy="349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C43B84-CA28-4F05-BE3B-6E5A0A3DC5E1}"/>
              </a:ext>
            </a:extLst>
          </p:cNvPr>
          <p:cNvSpPr txBox="1"/>
          <p:nvPr/>
        </p:nvSpPr>
        <p:spPr>
          <a:xfrm>
            <a:off x="2303748" y="1206784"/>
            <a:ext cx="2304256" cy="369332"/>
          </a:xfrm>
          <a:prstGeom prst="rect">
            <a:avLst/>
          </a:prstGeom>
          <a:solidFill>
            <a:schemeClr val="bg1"/>
          </a:solidFill>
          <a:ln>
            <a:solidFill>
              <a:schemeClr val="accent1"/>
            </a:solidFill>
          </a:ln>
        </p:spPr>
        <p:txBody>
          <a:bodyPr wrap="square" rtlCol="0">
            <a:spAutoFit/>
          </a:bodyPr>
          <a:lstStyle/>
          <a:p>
            <a:r>
              <a:rPr lang="en-US" dirty="0"/>
              <a:t>Actions are not active</a:t>
            </a:r>
          </a:p>
        </p:txBody>
      </p:sp>
      <p:cxnSp>
        <p:nvCxnSpPr>
          <p:cNvPr id="15" name="Straight Arrow Connector 14">
            <a:extLst>
              <a:ext uri="{FF2B5EF4-FFF2-40B4-BE49-F238E27FC236}">
                <a16:creationId xmlns:a16="http://schemas.microsoft.com/office/drawing/2014/main" id="{8895006D-5941-4708-920C-2C071642CCEF}"/>
              </a:ext>
            </a:extLst>
          </p:cNvPr>
          <p:cNvCxnSpPr>
            <a:cxnSpLocks/>
            <a:endCxn id="13" idx="1"/>
          </p:cNvCxnSpPr>
          <p:nvPr/>
        </p:nvCxnSpPr>
        <p:spPr>
          <a:xfrm>
            <a:off x="4602933" y="1391450"/>
            <a:ext cx="401115" cy="2768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560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17BEA-227B-D9A8-F66F-C87A00C07B0E}"/>
              </a:ext>
            </a:extLst>
          </p:cNvPr>
          <p:cNvPicPr>
            <a:picLocks noChangeAspect="1"/>
          </p:cNvPicPr>
          <p:nvPr/>
        </p:nvPicPr>
        <p:blipFill>
          <a:blip r:embed="rId2"/>
          <a:stretch>
            <a:fillRect/>
          </a:stretch>
        </p:blipFill>
        <p:spPr>
          <a:xfrm>
            <a:off x="0" y="1131590"/>
            <a:ext cx="9144000" cy="352461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7"/>
            <a:ext cx="8424936" cy="905046"/>
          </a:xfrm>
        </p:spPr>
        <p:txBody>
          <a:bodyPr>
            <a:normAutofit/>
          </a:bodyPr>
          <a:lstStyle/>
          <a:p>
            <a:pPr algn="l"/>
            <a:r>
              <a:rPr lang="en-US" sz="2000" dirty="0"/>
              <a:t>Now one or more POLs are selected so the "Top List Actions" are active</a:t>
            </a:r>
          </a:p>
        </p:txBody>
      </p:sp>
      <p:sp>
        <p:nvSpPr>
          <p:cNvPr id="13" name="Rectangle 12">
            <a:extLst>
              <a:ext uri="{FF2B5EF4-FFF2-40B4-BE49-F238E27FC236}">
                <a16:creationId xmlns:a16="http://schemas.microsoft.com/office/drawing/2014/main" id="{0B441991-77FF-4900-BF6E-DA3EE2E275B6}"/>
              </a:ext>
            </a:extLst>
          </p:cNvPr>
          <p:cNvSpPr/>
          <p:nvPr/>
        </p:nvSpPr>
        <p:spPr>
          <a:xfrm>
            <a:off x="5004048" y="1428442"/>
            <a:ext cx="3240360" cy="351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F88CA8-4D1D-422E-B17E-A0B6B283C94F}"/>
              </a:ext>
            </a:extLst>
          </p:cNvPr>
          <p:cNvSpPr/>
          <p:nvPr/>
        </p:nvSpPr>
        <p:spPr>
          <a:xfrm>
            <a:off x="179512" y="1971298"/>
            <a:ext cx="360040" cy="240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51CC4D-A4DB-46E4-906F-1281AA3F9D16}"/>
              </a:ext>
            </a:extLst>
          </p:cNvPr>
          <p:cNvSpPr/>
          <p:nvPr/>
        </p:nvSpPr>
        <p:spPr>
          <a:xfrm>
            <a:off x="206557" y="3164186"/>
            <a:ext cx="260987" cy="240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273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674451"/>
            <a:ext cx="8424936" cy="3638413"/>
          </a:xfrm>
        </p:spPr>
        <p:txBody>
          <a:bodyPr>
            <a:normAutofit/>
          </a:bodyPr>
          <a:lstStyle/>
          <a:p>
            <a:pPr algn="l"/>
            <a:r>
              <a:rPr lang="en-US" dirty="0"/>
              <a:t>Now we will perform the action "Create New PO" on two PO Lines.</a:t>
            </a:r>
          </a:p>
          <a:p>
            <a:pPr algn="l"/>
            <a:r>
              <a:rPr lang="en-US" dirty="0"/>
              <a:t>One is in workflow step "Manual Packaging", and one is in workflow step "Sent".</a:t>
            </a:r>
          </a:p>
        </p:txBody>
      </p:sp>
    </p:spTree>
    <p:extLst>
      <p:ext uri="{BB962C8B-B14F-4D97-AF65-F5344CB8AC3E}">
        <p14:creationId xmlns:p14="http://schemas.microsoft.com/office/powerpoint/2010/main" val="644716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C5787-5361-3B35-F07A-6F32DA84883F}"/>
              </a:ext>
            </a:extLst>
          </p:cNvPr>
          <p:cNvPicPr>
            <a:picLocks noChangeAspect="1"/>
          </p:cNvPicPr>
          <p:nvPr/>
        </p:nvPicPr>
        <p:blipFill>
          <a:blip r:embed="rId2"/>
          <a:stretch>
            <a:fillRect/>
          </a:stretch>
        </p:blipFill>
        <p:spPr>
          <a:xfrm>
            <a:off x="0" y="664077"/>
            <a:ext cx="9144000" cy="4211929"/>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8" name="Rectangle 7">
            <a:extLst>
              <a:ext uri="{FF2B5EF4-FFF2-40B4-BE49-F238E27FC236}">
                <a16:creationId xmlns:a16="http://schemas.microsoft.com/office/drawing/2014/main" id="{D12B0E21-62CC-488F-A95F-B30BC2F3BED5}"/>
              </a:ext>
            </a:extLst>
          </p:cNvPr>
          <p:cNvSpPr/>
          <p:nvPr/>
        </p:nvSpPr>
        <p:spPr>
          <a:xfrm>
            <a:off x="30030" y="2585672"/>
            <a:ext cx="437514" cy="346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A0C17D-7BDE-479C-8592-4F611B92554E}"/>
              </a:ext>
            </a:extLst>
          </p:cNvPr>
          <p:cNvSpPr/>
          <p:nvPr/>
        </p:nvSpPr>
        <p:spPr>
          <a:xfrm>
            <a:off x="5004048" y="915566"/>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91A6BF-E0AB-6749-F926-33779904D504}"/>
              </a:ext>
            </a:extLst>
          </p:cNvPr>
          <p:cNvSpPr/>
          <p:nvPr/>
        </p:nvSpPr>
        <p:spPr>
          <a:xfrm>
            <a:off x="35496" y="3809809"/>
            <a:ext cx="437514" cy="346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F7FF6B1-F126-9B3C-BA35-3CB5A7990D1C}"/>
              </a:ext>
            </a:extLst>
          </p:cNvPr>
          <p:cNvCxnSpPr/>
          <p:nvPr/>
        </p:nvCxnSpPr>
        <p:spPr>
          <a:xfrm flipH="1">
            <a:off x="1605158" y="3688155"/>
            <a:ext cx="7200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148164-1287-4EF6-D5E9-59FDFCF92F39}"/>
              </a:ext>
            </a:extLst>
          </p:cNvPr>
          <p:cNvCxnSpPr/>
          <p:nvPr/>
        </p:nvCxnSpPr>
        <p:spPr>
          <a:xfrm flipH="1">
            <a:off x="1093283" y="4739247"/>
            <a:ext cx="7200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66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We receive an explanatory message that a new PO could not be created for all PO Lines. </a:t>
            </a:r>
          </a:p>
        </p:txBody>
      </p:sp>
      <p:pic>
        <p:nvPicPr>
          <p:cNvPr id="5" name="Picture 4">
            <a:extLst>
              <a:ext uri="{FF2B5EF4-FFF2-40B4-BE49-F238E27FC236}">
                <a16:creationId xmlns:a16="http://schemas.microsoft.com/office/drawing/2014/main" id="{3861654D-26CE-4EFD-916A-D99EE6757E64}"/>
              </a:ext>
            </a:extLst>
          </p:cNvPr>
          <p:cNvPicPr>
            <a:picLocks noChangeAspect="1"/>
          </p:cNvPicPr>
          <p:nvPr/>
        </p:nvPicPr>
        <p:blipFill>
          <a:blip r:embed="rId2"/>
          <a:stretch>
            <a:fillRect/>
          </a:stretch>
        </p:blipFill>
        <p:spPr>
          <a:xfrm>
            <a:off x="3305175" y="1635646"/>
            <a:ext cx="2533650" cy="2714625"/>
          </a:xfrm>
          <a:prstGeom prst="rect">
            <a:avLst/>
          </a:prstGeom>
          <a:ln>
            <a:solidFill>
              <a:schemeClr val="tx1"/>
            </a:solidFill>
          </a:ln>
        </p:spPr>
      </p:pic>
    </p:spTree>
    <p:extLst>
      <p:ext uri="{BB962C8B-B14F-4D97-AF65-F5344CB8AC3E}">
        <p14:creationId xmlns:p14="http://schemas.microsoft.com/office/powerpoint/2010/main" val="971394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489BF2-7ACF-B63A-4118-8A1B6258E6D0}"/>
              </a:ext>
            </a:extLst>
          </p:cNvPr>
          <p:cNvPicPr>
            <a:picLocks noChangeAspect="1"/>
          </p:cNvPicPr>
          <p:nvPr/>
        </p:nvPicPr>
        <p:blipFill>
          <a:blip r:embed="rId2"/>
          <a:stretch>
            <a:fillRect/>
          </a:stretch>
        </p:blipFill>
        <p:spPr>
          <a:xfrm>
            <a:off x="0" y="1293850"/>
            <a:ext cx="9144000" cy="322211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Now we will choose two different POLs and again click "Create New PO"</a:t>
            </a:r>
          </a:p>
        </p:txBody>
      </p:sp>
      <p:sp>
        <p:nvSpPr>
          <p:cNvPr id="6" name="Rectangle 5">
            <a:extLst>
              <a:ext uri="{FF2B5EF4-FFF2-40B4-BE49-F238E27FC236}">
                <a16:creationId xmlns:a16="http://schemas.microsoft.com/office/drawing/2014/main" id="{F0A49CC5-E331-CAE0-D4D4-DF371B3DDAF7}"/>
              </a:ext>
            </a:extLst>
          </p:cNvPr>
          <p:cNvSpPr/>
          <p:nvPr/>
        </p:nvSpPr>
        <p:spPr>
          <a:xfrm>
            <a:off x="176779" y="3187655"/>
            <a:ext cx="437514" cy="346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973236-025A-5DDD-5A6D-A82A9D1CBA18}"/>
              </a:ext>
            </a:extLst>
          </p:cNvPr>
          <p:cNvSpPr/>
          <p:nvPr/>
        </p:nvSpPr>
        <p:spPr>
          <a:xfrm>
            <a:off x="4932040" y="1563638"/>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EBA9A5-956A-5800-675E-A613A58A3986}"/>
              </a:ext>
            </a:extLst>
          </p:cNvPr>
          <p:cNvSpPr/>
          <p:nvPr/>
        </p:nvSpPr>
        <p:spPr>
          <a:xfrm>
            <a:off x="176779" y="2067694"/>
            <a:ext cx="437514" cy="346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933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251520" y="733536"/>
            <a:ext cx="8640960" cy="3638413"/>
          </a:xfrm>
        </p:spPr>
        <p:txBody>
          <a:bodyPr>
            <a:normAutofit/>
          </a:bodyPr>
          <a:lstStyle/>
          <a:p>
            <a:pPr algn="l"/>
            <a:r>
              <a:rPr lang="en-US" sz="1800" dirty="0"/>
              <a:t>A new PO is created.  It appears in the "Slide-Out Panel" (which we will talk about later)</a:t>
            </a:r>
          </a:p>
        </p:txBody>
      </p:sp>
      <p:pic>
        <p:nvPicPr>
          <p:cNvPr id="8" name="Picture 7">
            <a:extLst>
              <a:ext uri="{FF2B5EF4-FFF2-40B4-BE49-F238E27FC236}">
                <a16:creationId xmlns:a16="http://schemas.microsoft.com/office/drawing/2014/main" id="{A3028491-C56C-5804-2BD0-F475FA5C1730}"/>
              </a:ext>
            </a:extLst>
          </p:cNvPr>
          <p:cNvPicPr>
            <a:picLocks noChangeAspect="1"/>
          </p:cNvPicPr>
          <p:nvPr/>
        </p:nvPicPr>
        <p:blipFill>
          <a:blip r:embed="rId2"/>
          <a:stretch>
            <a:fillRect/>
          </a:stretch>
        </p:blipFill>
        <p:spPr>
          <a:xfrm>
            <a:off x="0" y="1341848"/>
            <a:ext cx="9144000" cy="3390142"/>
          </a:xfrm>
          <a:prstGeom prst="rect">
            <a:avLst/>
          </a:prstGeom>
          <a:ln>
            <a:solidFill>
              <a:schemeClr val="tx1"/>
            </a:solidFill>
          </a:ln>
        </p:spPr>
      </p:pic>
      <p:sp>
        <p:nvSpPr>
          <p:cNvPr id="10" name="Rectangle 9">
            <a:extLst>
              <a:ext uri="{FF2B5EF4-FFF2-40B4-BE49-F238E27FC236}">
                <a16:creationId xmlns:a16="http://schemas.microsoft.com/office/drawing/2014/main" id="{ED419D2D-A284-2E28-2F5F-39A315A5A8AF}"/>
              </a:ext>
            </a:extLst>
          </p:cNvPr>
          <p:cNvSpPr/>
          <p:nvPr/>
        </p:nvSpPr>
        <p:spPr>
          <a:xfrm>
            <a:off x="1115616" y="1419622"/>
            <a:ext cx="122413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C47C66-A8D8-0A06-8CEC-89352CC4319E}"/>
              </a:ext>
            </a:extLst>
          </p:cNvPr>
          <p:cNvSpPr/>
          <p:nvPr/>
        </p:nvSpPr>
        <p:spPr>
          <a:xfrm>
            <a:off x="7308304" y="1707654"/>
            <a:ext cx="165618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92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7F76B-D748-FCBE-FA8B-6CAEB71A4BC7}"/>
              </a:ext>
            </a:extLst>
          </p:cNvPr>
          <p:cNvPicPr>
            <a:picLocks noChangeAspect="1"/>
          </p:cNvPicPr>
          <p:nvPr/>
        </p:nvPicPr>
        <p:blipFill>
          <a:blip r:embed="rId2"/>
          <a:stretch>
            <a:fillRect/>
          </a:stretch>
        </p:blipFill>
        <p:spPr>
          <a:xfrm>
            <a:off x="1421904" y="1275606"/>
            <a:ext cx="6300192" cy="343903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The new PO is created with both PO Lines.  </a:t>
            </a:r>
          </a:p>
        </p:txBody>
      </p:sp>
      <p:sp>
        <p:nvSpPr>
          <p:cNvPr id="7" name="Rectangle 6">
            <a:extLst>
              <a:ext uri="{FF2B5EF4-FFF2-40B4-BE49-F238E27FC236}">
                <a16:creationId xmlns:a16="http://schemas.microsoft.com/office/drawing/2014/main" id="{CE0E6955-E186-0EF8-BAA9-B7BB0797E662}"/>
              </a:ext>
            </a:extLst>
          </p:cNvPr>
          <p:cNvSpPr/>
          <p:nvPr/>
        </p:nvSpPr>
        <p:spPr>
          <a:xfrm>
            <a:off x="1907704" y="1707654"/>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736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Clear Information Hierarchy</a:t>
            </a:r>
            <a:endParaRPr lang="LID4096" dirty="0"/>
          </a:p>
        </p:txBody>
      </p:sp>
    </p:spTree>
    <p:extLst>
      <p:ext uri="{BB962C8B-B14F-4D97-AF65-F5344CB8AC3E}">
        <p14:creationId xmlns:p14="http://schemas.microsoft.com/office/powerpoint/2010/main" val="2081716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New Unified PO Line Task List contains a clearer and more prominent information hierarchy of the PO line search results.</a:t>
            </a:r>
          </a:p>
          <a:p>
            <a:pPr algn="l"/>
            <a:r>
              <a:rPr lang="en-US" dirty="0"/>
              <a:t>This enables Acquisitions staff users who are reviewing the PO line's search results list to find what they need faster and with less navigation needs. </a:t>
            </a:r>
            <a:endParaRPr lang="LID4096" dirty="0"/>
          </a:p>
        </p:txBody>
      </p:sp>
    </p:spTree>
    <p:extLst>
      <p:ext uri="{BB962C8B-B14F-4D97-AF65-F5344CB8AC3E}">
        <p14:creationId xmlns:p14="http://schemas.microsoft.com/office/powerpoint/2010/main" val="6695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The Menu</a:t>
            </a:r>
            <a:endParaRPr lang="LID4096" dirty="0"/>
          </a:p>
        </p:txBody>
      </p:sp>
    </p:spTree>
    <p:extLst>
      <p:ext uri="{BB962C8B-B14F-4D97-AF65-F5344CB8AC3E}">
        <p14:creationId xmlns:p14="http://schemas.microsoft.com/office/powerpoint/2010/main" val="3301537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D6DA9-8E41-434E-6147-9832356B9E6E}"/>
              </a:ext>
            </a:extLst>
          </p:cNvPr>
          <p:cNvPicPr>
            <a:picLocks noChangeAspect="1"/>
          </p:cNvPicPr>
          <p:nvPr/>
        </p:nvPicPr>
        <p:blipFill>
          <a:blip r:embed="rId2"/>
          <a:stretch>
            <a:fillRect/>
          </a:stretch>
        </p:blipFill>
        <p:spPr>
          <a:xfrm>
            <a:off x="0" y="3774026"/>
            <a:ext cx="9144000" cy="102997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a:bodyPr>
          <a:lstStyle/>
          <a:p>
            <a:pPr algn="l"/>
            <a:r>
              <a:rPr lang="en-US" dirty="0"/>
              <a:t>Separation between the PO line's identifier and status.</a:t>
            </a:r>
            <a:endParaRPr lang="LID4096" dirty="0"/>
          </a:p>
        </p:txBody>
      </p:sp>
      <p:pic>
        <p:nvPicPr>
          <p:cNvPr id="6" name="Picture 5">
            <a:extLst>
              <a:ext uri="{FF2B5EF4-FFF2-40B4-BE49-F238E27FC236}">
                <a16:creationId xmlns:a16="http://schemas.microsoft.com/office/drawing/2014/main" id="{3426240D-8A8F-477E-B1DB-B1CC22CCADAE}"/>
              </a:ext>
            </a:extLst>
          </p:cNvPr>
          <p:cNvPicPr>
            <a:picLocks noChangeAspect="1"/>
          </p:cNvPicPr>
          <p:nvPr/>
        </p:nvPicPr>
        <p:blipFill>
          <a:blip r:embed="rId3"/>
          <a:stretch>
            <a:fillRect/>
          </a:stretch>
        </p:blipFill>
        <p:spPr>
          <a:xfrm>
            <a:off x="1184032" y="1657085"/>
            <a:ext cx="6236369" cy="1474962"/>
          </a:xfrm>
          <a:prstGeom prst="rect">
            <a:avLst/>
          </a:prstGeom>
          <a:ln>
            <a:solidFill>
              <a:schemeClr val="tx1"/>
            </a:solidFill>
          </a:ln>
        </p:spPr>
      </p:pic>
      <p:sp>
        <p:nvSpPr>
          <p:cNvPr id="11" name="Content Placeholder 3">
            <a:extLst>
              <a:ext uri="{FF2B5EF4-FFF2-40B4-BE49-F238E27FC236}">
                <a16:creationId xmlns:a16="http://schemas.microsoft.com/office/drawing/2014/main" id="{306CDB8D-7B57-4D2A-946A-B8E788DCB170}"/>
              </a:ext>
            </a:extLst>
          </p:cNvPr>
          <p:cNvSpPr txBox="1">
            <a:spLocks/>
          </p:cNvSpPr>
          <p:nvPr/>
        </p:nvSpPr>
        <p:spPr>
          <a:xfrm>
            <a:off x="395536" y="1206007"/>
            <a:ext cx="8424936" cy="5016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Old</a:t>
            </a:r>
            <a:endParaRPr lang="LID4096" dirty="0"/>
          </a:p>
        </p:txBody>
      </p:sp>
      <p:sp>
        <p:nvSpPr>
          <p:cNvPr id="12" name="Content Placeholder 3">
            <a:extLst>
              <a:ext uri="{FF2B5EF4-FFF2-40B4-BE49-F238E27FC236}">
                <a16:creationId xmlns:a16="http://schemas.microsoft.com/office/drawing/2014/main" id="{965E4CED-B78F-44DC-9216-05964D6F3FB7}"/>
              </a:ext>
            </a:extLst>
          </p:cNvPr>
          <p:cNvSpPr txBox="1">
            <a:spLocks/>
          </p:cNvSpPr>
          <p:nvPr/>
        </p:nvSpPr>
        <p:spPr>
          <a:xfrm>
            <a:off x="395536" y="3222231"/>
            <a:ext cx="8424936" cy="5016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New</a:t>
            </a:r>
            <a:endParaRPr lang="LID4096" dirty="0"/>
          </a:p>
        </p:txBody>
      </p:sp>
      <p:sp>
        <p:nvSpPr>
          <p:cNvPr id="13" name="Rectangle 12">
            <a:extLst>
              <a:ext uri="{FF2B5EF4-FFF2-40B4-BE49-F238E27FC236}">
                <a16:creationId xmlns:a16="http://schemas.microsoft.com/office/drawing/2014/main" id="{A1724CCB-8B34-489A-844F-21D61DBDBE42}"/>
              </a:ext>
            </a:extLst>
          </p:cNvPr>
          <p:cNvSpPr/>
          <p:nvPr/>
        </p:nvSpPr>
        <p:spPr>
          <a:xfrm>
            <a:off x="1835696" y="2715766"/>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AA7B0B-ED05-40C2-BB50-754C8AA34DD7}"/>
              </a:ext>
            </a:extLst>
          </p:cNvPr>
          <p:cNvSpPr/>
          <p:nvPr/>
        </p:nvSpPr>
        <p:spPr>
          <a:xfrm>
            <a:off x="643972" y="3897671"/>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CBE0CF-6A14-4C0D-B03F-485691075F0D}"/>
              </a:ext>
            </a:extLst>
          </p:cNvPr>
          <p:cNvSpPr/>
          <p:nvPr/>
        </p:nvSpPr>
        <p:spPr>
          <a:xfrm>
            <a:off x="637481" y="4587974"/>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6D3DB8-B117-4B1A-BCB9-CAB25A0F8ADF}"/>
              </a:ext>
            </a:extLst>
          </p:cNvPr>
          <p:cNvSpPr txBox="1"/>
          <p:nvPr/>
        </p:nvSpPr>
        <p:spPr>
          <a:xfrm>
            <a:off x="3995936" y="2640332"/>
            <a:ext cx="3312368" cy="369332"/>
          </a:xfrm>
          <a:prstGeom prst="rect">
            <a:avLst/>
          </a:prstGeom>
          <a:noFill/>
          <a:ln>
            <a:solidFill>
              <a:schemeClr val="accent1"/>
            </a:solidFill>
          </a:ln>
        </p:spPr>
        <p:txBody>
          <a:bodyPr wrap="square" rtlCol="0">
            <a:spAutoFit/>
          </a:bodyPr>
          <a:lstStyle/>
          <a:p>
            <a:r>
              <a:rPr lang="en-US" dirty="0"/>
              <a:t>Identifier and status on one line</a:t>
            </a:r>
          </a:p>
        </p:txBody>
      </p:sp>
      <p:cxnSp>
        <p:nvCxnSpPr>
          <p:cNvPr id="17" name="Straight Arrow Connector 16">
            <a:extLst>
              <a:ext uri="{FF2B5EF4-FFF2-40B4-BE49-F238E27FC236}">
                <a16:creationId xmlns:a16="http://schemas.microsoft.com/office/drawing/2014/main" id="{AF7A214F-7E0C-4BC7-A12A-4F4BE2C74B32}"/>
              </a:ext>
            </a:extLst>
          </p:cNvPr>
          <p:cNvCxnSpPr>
            <a:cxnSpLocks/>
          </p:cNvCxnSpPr>
          <p:nvPr/>
        </p:nvCxnSpPr>
        <p:spPr>
          <a:xfrm flipH="1">
            <a:off x="3003784" y="2860160"/>
            <a:ext cx="9921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CF11FE3-D4E2-475C-84FE-AB5A5A304893}"/>
              </a:ext>
            </a:extLst>
          </p:cNvPr>
          <p:cNvSpPr txBox="1"/>
          <p:nvPr/>
        </p:nvSpPr>
        <p:spPr>
          <a:xfrm>
            <a:off x="5436096" y="4064725"/>
            <a:ext cx="2658281" cy="646331"/>
          </a:xfrm>
          <a:prstGeom prst="rect">
            <a:avLst/>
          </a:prstGeom>
          <a:noFill/>
          <a:ln>
            <a:solidFill>
              <a:schemeClr val="accent1"/>
            </a:solidFill>
          </a:ln>
        </p:spPr>
        <p:txBody>
          <a:bodyPr wrap="square" rtlCol="0">
            <a:spAutoFit/>
          </a:bodyPr>
          <a:lstStyle/>
          <a:p>
            <a:r>
              <a:rPr lang="en-US" dirty="0"/>
              <a:t>Identifier and status on two separate lines</a:t>
            </a:r>
          </a:p>
        </p:txBody>
      </p:sp>
    </p:spTree>
    <p:extLst>
      <p:ext uri="{BB962C8B-B14F-4D97-AF65-F5344CB8AC3E}">
        <p14:creationId xmlns:p14="http://schemas.microsoft.com/office/powerpoint/2010/main" val="1469355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2D27BF-07F0-2924-5261-FBA61940EDFD}"/>
              </a:ext>
            </a:extLst>
          </p:cNvPr>
          <p:cNvPicPr>
            <a:picLocks noChangeAspect="1"/>
          </p:cNvPicPr>
          <p:nvPr/>
        </p:nvPicPr>
        <p:blipFill>
          <a:blip r:embed="rId2"/>
          <a:stretch>
            <a:fillRect/>
          </a:stretch>
        </p:blipFill>
        <p:spPr>
          <a:xfrm>
            <a:off x="0" y="1407372"/>
            <a:ext cx="9144000" cy="274855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a:bodyPr>
          <a:lstStyle/>
          <a:p>
            <a:pPr algn="l"/>
            <a:r>
              <a:rPr lang="en-US" dirty="0"/>
              <a:t>Permanent location for the PO line's type and status.</a:t>
            </a:r>
            <a:endParaRPr lang="LID4096" dirty="0"/>
          </a:p>
        </p:txBody>
      </p:sp>
      <p:sp>
        <p:nvSpPr>
          <p:cNvPr id="16" name="Rectangle 15">
            <a:extLst>
              <a:ext uri="{FF2B5EF4-FFF2-40B4-BE49-F238E27FC236}">
                <a16:creationId xmlns:a16="http://schemas.microsoft.com/office/drawing/2014/main" id="{F1D8D0CD-5242-4A80-9D3E-918F73F4CCB3}"/>
              </a:ext>
            </a:extLst>
          </p:cNvPr>
          <p:cNvSpPr/>
          <p:nvPr/>
        </p:nvSpPr>
        <p:spPr>
          <a:xfrm>
            <a:off x="542504" y="3766679"/>
            <a:ext cx="1872208" cy="389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1625AB-09EB-407F-8085-3F9DEA25AA39}"/>
              </a:ext>
            </a:extLst>
          </p:cNvPr>
          <p:cNvSpPr/>
          <p:nvPr/>
        </p:nvSpPr>
        <p:spPr>
          <a:xfrm>
            <a:off x="539552" y="2725610"/>
            <a:ext cx="1872208" cy="389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429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AB1D64-562F-DF40-8C6C-ABC1F163D58C}"/>
              </a:ext>
            </a:extLst>
          </p:cNvPr>
          <p:cNvPicPr>
            <a:picLocks noChangeAspect="1"/>
          </p:cNvPicPr>
          <p:nvPr/>
        </p:nvPicPr>
        <p:blipFill>
          <a:blip r:embed="rId2"/>
          <a:stretch>
            <a:fillRect/>
          </a:stretch>
        </p:blipFill>
        <p:spPr>
          <a:xfrm>
            <a:off x="0" y="1551388"/>
            <a:ext cx="9144000" cy="274855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fontScale="92500"/>
          </a:bodyPr>
          <a:lstStyle/>
          <a:p>
            <a:pPr algn="l"/>
            <a:r>
              <a:rPr lang="en-US" dirty="0"/>
              <a:t>Fixed location to the PO line's price (on top of the main record action).</a:t>
            </a:r>
            <a:endParaRPr lang="LID4096" dirty="0"/>
          </a:p>
        </p:txBody>
      </p:sp>
      <p:sp>
        <p:nvSpPr>
          <p:cNvPr id="17" name="Rectangle 16">
            <a:extLst>
              <a:ext uri="{FF2B5EF4-FFF2-40B4-BE49-F238E27FC236}">
                <a16:creationId xmlns:a16="http://schemas.microsoft.com/office/drawing/2014/main" id="{C21625AB-09EB-407F-8085-3F9DEA25AA39}"/>
              </a:ext>
            </a:extLst>
          </p:cNvPr>
          <p:cNvSpPr/>
          <p:nvPr/>
        </p:nvSpPr>
        <p:spPr>
          <a:xfrm>
            <a:off x="8404696" y="2107061"/>
            <a:ext cx="720080" cy="22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92EA6B-E848-44F6-B40D-B6CEBC7BB46C}"/>
              </a:ext>
            </a:extLst>
          </p:cNvPr>
          <p:cNvSpPr/>
          <p:nvPr/>
        </p:nvSpPr>
        <p:spPr>
          <a:xfrm>
            <a:off x="8404696" y="3296974"/>
            <a:ext cx="720080" cy="22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88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1117C-1E6D-A21B-C662-8DCA442CFBC7}"/>
              </a:ext>
            </a:extLst>
          </p:cNvPr>
          <p:cNvPicPr>
            <a:picLocks noChangeAspect="1"/>
          </p:cNvPicPr>
          <p:nvPr/>
        </p:nvPicPr>
        <p:blipFill>
          <a:blip r:embed="rId2"/>
          <a:stretch>
            <a:fillRect/>
          </a:stretch>
        </p:blipFill>
        <p:spPr>
          <a:xfrm>
            <a:off x="0" y="1407372"/>
            <a:ext cx="9144000" cy="274855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07504" y="773959"/>
            <a:ext cx="8928992" cy="641101"/>
          </a:xfrm>
        </p:spPr>
        <p:txBody>
          <a:bodyPr>
            <a:normAutofit/>
          </a:bodyPr>
          <a:lstStyle/>
          <a:p>
            <a:pPr algn="l"/>
            <a:r>
              <a:rPr lang="en-US" sz="2000" dirty="0"/>
              <a:t>Fund and vendor (first column) provides staff overview on mandatory information.</a:t>
            </a:r>
            <a:endParaRPr lang="LID4096" sz="2000" dirty="0"/>
          </a:p>
        </p:txBody>
      </p:sp>
      <p:sp>
        <p:nvSpPr>
          <p:cNvPr id="17" name="Rectangle 16">
            <a:extLst>
              <a:ext uri="{FF2B5EF4-FFF2-40B4-BE49-F238E27FC236}">
                <a16:creationId xmlns:a16="http://schemas.microsoft.com/office/drawing/2014/main" id="{C21625AB-09EB-407F-8085-3F9DEA25AA39}"/>
              </a:ext>
            </a:extLst>
          </p:cNvPr>
          <p:cNvSpPr/>
          <p:nvPr/>
        </p:nvSpPr>
        <p:spPr>
          <a:xfrm>
            <a:off x="683568" y="2353659"/>
            <a:ext cx="2970577" cy="34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30F57C-E086-4403-9179-0D364E09EA38}"/>
              </a:ext>
            </a:extLst>
          </p:cNvPr>
          <p:cNvSpPr/>
          <p:nvPr/>
        </p:nvSpPr>
        <p:spPr>
          <a:xfrm>
            <a:off x="683567" y="3556924"/>
            <a:ext cx="2970577" cy="34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907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FE7F64-0FC2-8761-FF88-EA9D1A28B07D}"/>
              </a:ext>
            </a:extLst>
          </p:cNvPr>
          <p:cNvPicPr>
            <a:picLocks noChangeAspect="1"/>
          </p:cNvPicPr>
          <p:nvPr/>
        </p:nvPicPr>
        <p:blipFill>
          <a:blip r:embed="rId2"/>
          <a:stretch>
            <a:fillRect/>
          </a:stretch>
        </p:blipFill>
        <p:spPr>
          <a:xfrm>
            <a:off x="-3515" y="2571750"/>
            <a:ext cx="9144000" cy="1202367"/>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084279"/>
          </a:xfrm>
        </p:spPr>
        <p:txBody>
          <a:bodyPr>
            <a:normAutofit fontScale="92500" lnSpcReduction="10000"/>
          </a:bodyPr>
          <a:lstStyle/>
          <a:p>
            <a:pPr algn="l"/>
            <a:r>
              <a:rPr lang="en-US" dirty="0"/>
              <a:t>Addition of icons for Alerts, Receiving note, and Rush improves the user's ability to quickly focus on the needed information within the PO line record.</a:t>
            </a:r>
            <a:endParaRPr lang="LID4096" dirty="0"/>
          </a:p>
        </p:txBody>
      </p:sp>
      <p:cxnSp>
        <p:nvCxnSpPr>
          <p:cNvPr id="12" name="Straight Arrow Connector 11">
            <a:extLst>
              <a:ext uri="{FF2B5EF4-FFF2-40B4-BE49-F238E27FC236}">
                <a16:creationId xmlns:a16="http://schemas.microsoft.com/office/drawing/2014/main" id="{74D6C96B-CE6D-42EA-BABD-4CE21D5192ED}"/>
              </a:ext>
            </a:extLst>
          </p:cNvPr>
          <p:cNvCxnSpPr>
            <a:cxnSpLocks/>
          </p:cNvCxnSpPr>
          <p:nvPr/>
        </p:nvCxnSpPr>
        <p:spPr>
          <a:xfrm flipV="1">
            <a:off x="5875401" y="3075806"/>
            <a:ext cx="576064" cy="339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0364A4-02CA-420F-B869-DF2A97C7EFDA}"/>
              </a:ext>
            </a:extLst>
          </p:cNvPr>
          <p:cNvCxnSpPr>
            <a:cxnSpLocks/>
          </p:cNvCxnSpPr>
          <p:nvPr/>
        </p:nvCxnSpPr>
        <p:spPr>
          <a:xfrm flipV="1">
            <a:off x="5942337" y="2892161"/>
            <a:ext cx="501871" cy="280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CF3968-0D36-41DB-A1E7-C703B3B75AD7}"/>
              </a:ext>
            </a:extLst>
          </p:cNvPr>
          <p:cNvCxnSpPr>
            <a:cxnSpLocks/>
          </p:cNvCxnSpPr>
          <p:nvPr/>
        </p:nvCxnSpPr>
        <p:spPr>
          <a:xfrm flipV="1">
            <a:off x="5875401" y="2715766"/>
            <a:ext cx="568807" cy="316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716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F65A14-E8BD-E670-257E-3EB6E17EE548}"/>
              </a:ext>
            </a:extLst>
          </p:cNvPr>
          <p:cNvPicPr>
            <a:picLocks noChangeAspect="1"/>
          </p:cNvPicPr>
          <p:nvPr/>
        </p:nvPicPr>
        <p:blipFill>
          <a:blip r:embed="rId2"/>
          <a:stretch>
            <a:fillRect/>
          </a:stretch>
        </p:blipFill>
        <p:spPr>
          <a:xfrm>
            <a:off x="0" y="1973965"/>
            <a:ext cx="9144000" cy="119556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084279"/>
          </a:xfrm>
        </p:spPr>
        <p:txBody>
          <a:bodyPr>
            <a:normAutofit/>
          </a:bodyPr>
          <a:lstStyle/>
          <a:p>
            <a:pPr algn="l"/>
            <a:r>
              <a:rPr lang="en-US" dirty="0"/>
              <a:t>Hovering on the receiving note shows the full note without needing to "enter" the PO Line.</a:t>
            </a:r>
            <a:endParaRPr lang="LID4096" dirty="0"/>
          </a:p>
        </p:txBody>
      </p:sp>
      <p:cxnSp>
        <p:nvCxnSpPr>
          <p:cNvPr id="19" name="Straight Arrow Connector 18">
            <a:extLst>
              <a:ext uri="{FF2B5EF4-FFF2-40B4-BE49-F238E27FC236}">
                <a16:creationId xmlns:a16="http://schemas.microsoft.com/office/drawing/2014/main" id="{1FCF3968-0D36-41DB-A1E7-C703B3B75AD7}"/>
              </a:ext>
            </a:extLst>
          </p:cNvPr>
          <p:cNvCxnSpPr>
            <a:cxnSpLocks/>
          </p:cNvCxnSpPr>
          <p:nvPr/>
        </p:nvCxnSpPr>
        <p:spPr>
          <a:xfrm flipV="1">
            <a:off x="7380312" y="2770281"/>
            <a:ext cx="0" cy="514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92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10000"/>
          </a:bodyPr>
          <a:lstStyle/>
          <a:p>
            <a:pPr marL="0" indent="0" algn="ctr">
              <a:buNone/>
            </a:pPr>
            <a:r>
              <a:rPr lang="en-US" dirty="0"/>
              <a:t>PO Line Assignment Status</a:t>
            </a:r>
          </a:p>
          <a:p>
            <a:pPr algn="l"/>
            <a:r>
              <a:rPr lang="en-US" dirty="0"/>
              <a:t>As the new PO line list supports assignment functionality for all types of PO lines (excluding PO lines in "Closed" and "Cancelled" workflow steps), a clear indication on the PO line record enables users to quickly understand the PO line assignment status:</a:t>
            </a:r>
          </a:p>
          <a:p>
            <a:pPr algn="l"/>
            <a:endParaRPr lang="en-US" dirty="0"/>
          </a:p>
          <a:p>
            <a:pPr algn="l"/>
            <a:r>
              <a:rPr lang="en-US" dirty="0"/>
              <a:t>"Assigned to Me" PO lines will have a dark grey badge indicating to the user that the PO line is assigned to them</a:t>
            </a:r>
          </a:p>
          <a:p>
            <a:pPr algn="l"/>
            <a:r>
              <a:rPr lang="en-US" dirty="0"/>
              <a:t>"Assigned to Others" PO lines will have a white badge indicating to the user that the PO line is assigned to another user</a:t>
            </a:r>
          </a:p>
          <a:p>
            <a:pPr algn="l"/>
            <a:r>
              <a:rPr lang="en-US" dirty="0"/>
              <a:t>"Unassigned" PO lines will have no indication badge</a:t>
            </a:r>
          </a:p>
          <a:p>
            <a:pPr algn="l"/>
            <a:endParaRPr lang="LID4096" dirty="0"/>
          </a:p>
        </p:txBody>
      </p:sp>
    </p:spTree>
    <p:extLst>
      <p:ext uri="{BB962C8B-B14F-4D97-AF65-F5344CB8AC3E}">
        <p14:creationId xmlns:p14="http://schemas.microsoft.com/office/powerpoint/2010/main" val="3753978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32D69-C7FE-675D-F03E-F4B700D40B55}"/>
              </a:ext>
            </a:extLst>
          </p:cNvPr>
          <p:cNvPicPr>
            <a:picLocks noChangeAspect="1"/>
          </p:cNvPicPr>
          <p:nvPr/>
        </p:nvPicPr>
        <p:blipFill>
          <a:blip r:embed="rId2"/>
          <a:stretch>
            <a:fillRect/>
          </a:stretch>
        </p:blipFill>
        <p:spPr>
          <a:xfrm>
            <a:off x="-15506" y="958842"/>
            <a:ext cx="9144000" cy="348511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9" name="TextBox 8">
            <a:extLst>
              <a:ext uri="{FF2B5EF4-FFF2-40B4-BE49-F238E27FC236}">
                <a16:creationId xmlns:a16="http://schemas.microsoft.com/office/drawing/2014/main" id="{8DC9FB01-C5F6-43C3-A0A2-E6139E3CA078}"/>
              </a:ext>
            </a:extLst>
          </p:cNvPr>
          <p:cNvSpPr txBox="1"/>
          <p:nvPr/>
        </p:nvSpPr>
        <p:spPr>
          <a:xfrm>
            <a:off x="6295062" y="2033141"/>
            <a:ext cx="1871700" cy="1077218"/>
          </a:xfrm>
          <a:prstGeom prst="rect">
            <a:avLst/>
          </a:prstGeom>
          <a:solidFill>
            <a:schemeClr val="bg1"/>
          </a:solidFill>
          <a:ln>
            <a:solidFill>
              <a:schemeClr val="tx1"/>
            </a:solidFill>
          </a:ln>
        </p:spPr>
        <p:txBody>
          <a:bodyPr wrap="square" rtlCol="0">
            <a:spAutoFit/>
          </a:bodyPr>
          <a:lstStyle/>
          <a:p>
            <a:r>
              <a:rPr lang="en-US" sz="1600" dirty="0"/>
              <a:t>Dark Grey Badge means "Assigned to me".  (I am logged in as Alicia Chen).</a:t>
            </a:r>
          </a:p>
        </p:txBody>
      </p:sp>
      <p:sp>
        <p:nvSpPr>
          <p:cNvPr id="10" name="TextBox 9">
            <a:extLst>
              <a:ext uri="{FF2B5EF4-FFF2-40B4-BE49-F238E27FC236}">
                <a16:creationId xmlns:a16="http://schemas.microsoft.com/office/drawing/2014/main" id="{8C1E097A-0921-471B-8162-DAC95CB8CE6A}"/>
              </a:ext>
            </a:extLst>
          </p:cNvPr>
          <p:cNvSpPr txBox="1"/>
          <p:nvPr/>
        </p:nvSpPr>
        <p:spPr>
          <a:xfrm>
            <a:off x="1527166" y="2383033"/>
            <a:ext cx="1656184" cy="830997"/>
          </a:xfrm>
          <a:prstGeom prst="rect">
            <a:avLst/>
          </a:prstGeom>
          <a:solidFill>
            <a:schemeClr val="bg1"/>
          </a:solidFill>
          <a:ln>
            <a:solidFill>
              <a:schemeClr val="tx1"/>
            </a:solidFill>
          </a:ln>
        </p:spPr>
        <p:txBody>
          <a:bodyPr wrap="square" rtlCol="0">
            <a:spAutoFit/>
          </a:bodyPr>
          <a:lstStyle/>
          <a:p>
            <a:r>
              <a:rPr lang="en-US" sz="1600" dirty="0"/>
              <a:t>White Badge means "Assigned to another user"</a:t>
            </a:r>
          </a:p>
        </p:txBody>
      </p:sp>
      <p:cxnSp>
        <p:nvCxnSpPr>
          <p:cNvPr id="11" name="Straight Arrow Connector 10">
            <a:extLst>
              <a:ext uri="{FF2B5EF4-FFF2-40B4-BE49-F238E27FC236}">
                <a16:creationId xmlns:a16="http://schemas.microsoft.com/office/drawing/2014/main" id="{7133B2F4-7881-454D-868A-06891D4CA102}"/>
              </a:ext>
            </a:extLst>
          </p:cNvPr>
          <p:cNvCxnSpPr>
            <a:cxnSpLocks/>
            <a:stCxn id="9" idx="1"/>
          </p:cNvCxnSpPr>
          <p:nvPr/>
        </p:nvCxnSpPr>
        <p:spPr>
          <a:xfrm flipH="1">
            <a:off x="4726022" y="2571750"/>
            <a:ext cx="1569040"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19C585-714D-40E9-B66B-1D44A4645C74}"/>
              </a:ext>
            </a:extLst>
          </p:cNvPr>
          <p:cNvCxnSpPr>
            <a:cxnSpLocks/>
          </p:cNvCxnSpPr>
          <p:nvPr/>
        </p:nvCxnSpPr>
        <p:spPr>
          <a:xfrm flipH="1" flipV="1">
            <a:off x="4768526" y="1873416"/>
            <a:ext cx="1526536" cy="4773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8BA1BF-7145-4147-9A48-D80A0B21ABC6}"/>
              </a:ext>
            </a:extLst>
          </p:cNvPr>
          <p:cNvCxnSpPr>
            <a:cxnSpLocks/>
          </p:cNvCxnSpPr>
          <p:nvPr/>
        </p:nvCxnSpPr>
        <p:spPr>
          <a:xfrm>
            <a:off x="3183350" y="3214030"/>
            <a:ext cx="812840" cy="5571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534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Presentation Toggle Button </a:t>
            </a:r>
            <a:endParaRPr lang="LID4096" dirty="0"/>
          </a:p>
        </p:txBody>
      </p:sp>
    </p:spTree>
    <p:extLst>
      <p:ext uri="{BB962C8B-B14F-4D97-AF65-F5344CB8AC3E}">
        <p14:creationId xmlns:p14="http://schemas.microsoft.com/office/powerpoint/2010/main" val="1557402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presentation toggle button is located on the top right corner of the page and enables users to determine the way the PO line is presented on the screen. </a:t>
            </a:r>
          </a:p>
          <a:p>
            <a:pPr algn="l"/>
            <a:r>
              <a:rPr lang="en-US" dirty="0"/>
              <a:t>This allows users to work in the best way that suits their specific individual needs.</a:t>
            </a:r>
            <a:endParaRPr lang="LID4096" dirty="0"/>
          </a:p>
        </p:txBody>
      </p:sp>
    </p:spTree>
    <p:extLst>
      <p:ext uri="{BB962C8B-B14F-4D97-AF65-F5344CB8AC3E}">
        <p14:creationId xmlns:p14="http://schemas.microsoft.com/office/powerpoint/2010/main" val="417420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new menu</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2304256" cy="576064"/>
          </a:xfrm>
        </p:spPr>
        <p:txBody>
          <a:bodyPr>
            <a:normAutofit/>
          </a:bodyPr>
          <a:lstStyle/>
          <a:p>
            <a:pPr algn="l"/>
            <a:r>
              <a:rPr lang="en-US" dirty="0"/>
              <a:t>Existing menu</a:t>
            </a:r>
          </a:p>
          <a:p>
            <a:pPr algn="l"/>
            <a:endParaRPr lang="LID4096" dirty="0"/>
          </a:p>
        </p:txBody>
      </p:sp>
      <p:sp>
        <p:nvSpPr>
          <p:cNvPr id="5" name="Content Placeholder 3">
            <a:extLst>
              <a:ext uri="{FF2B5EF4-FFF2-40B4-BE49-F238E27FC236}">
                <a16:creationId xmlns:a16="http://schemas.microsoft.com/office/drawing/2014/main" id="{11583AB7-372D-40FB-BFDD-5BFFAB086FF2}"/>
              </a:ext>
            </a:extLst>
          </p:cNvPr>
          <p:cNvSpPr txBox="1">
            <a:spLocks/>
          </p:cNvSpPr>
          <p:nvPr/>
        </p:nvSpPr>
        <p:spPr>
          <a:xfrm>
            <a:off x="5220072" y="771550"/>
            <a:ext cx="2304256" cy="5760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New menu</a:t>
            </a:r>
          </a:p>
          <a:p>
            <a:endParaRPr lang="LID4096" dirty="0"/>
          </a:p>
        </p:txBody>
      </p:sp>
      <p:pic>
        <p:nvPicPr>
          <p:cNvPr id="13" name="Picture 12">
            <a:extLst>
              <a:ext uri="{FF2B5EF4-FFF2-40B4-BE49-F238E27FC236}">
                <a16:creationId xmlns:a16="http://schemas.microsoft.com/office/drawing/2014/main" id="{56CBADC5-FDFB-4CC7-9260-D0E197FE52A3}"/>
              </a:ext>
            </a:extLst>
          </p:cNvPr>
          <p:cNvPicPr>
            <a:picLocks noChangeAspect="1"/>
          </p:cNvPicPr>
          <p:nvPr/>
        </p:nvPicPr>
        <p:blipFill>
          <a:blip r:embed="rId2"/>
          <a:stretch>
            <a:fillRect/>
          </a:stretch>
        </p:blipFill>
        <p:spPr>
          <a:xfrm>
            <a:off x="5508100" y="1347614"/>
            <a:ext cx="1594509" cy="2952000"/>
          </a:xfrm>
          <a:prstGeom prst="rect">
            <a:avLst/>
          </a:prstGeom>
          <a:ln>
            <a:solidFill>
              <a:schemeClr val="accent1"/>
            </a:solidFill>
          </a:ln>
        </p:spPr>
      </p:pic>
      <p:pic>
        <p:nvPicPr>
          <p:cNvPr id="15" name="Picture 14">
            <a:extLst>
              <a:ext uri="{FF2B5EF4-FFF2-40B4-BE49-F238E27FC236}">
                <a16:creationId xmlns:a16="http://schemas.microsoft.com/office/drawing/2014/main" id="{05CE60EA-2F4C-4340-A42F-4AFAEFD49700}"/>
              </a:ext>
            </a:extLst>
          </p:cNvPr>
          <p:cNvPicPr>
            <a:picLocks noChangeAspect="1"/>
          </p:cNvPicPr>
          <p:nvPr/>
        </p:nvPicPr>
        <p:blipFill>
          <a:blip r:embed="rId3"/>
          <a:stretch>
            <a:fillRect/>
          </a:stretch>
        </p:blipFill>
        <p:spPr>
          <a:xfrm>
            <a:off x="539552" y="1320180"/>
            <a:ext cx="1558769" cy="2808000"/>
          </a:xfrm>
          <a:prstGeom prst="rect">
            <a:avLst/>
          </a:prstGeom>
          <a:ln>
            <a:solidFill>
              <a:schemeClr val="accent1"/>
            </a:solidFill>
          </a:ln>
        </p:spPr>
      </p:pic>
      <p:sp>
        <p:nvSpPr>
          <p:cNvPr id="16" name="Rectangle 15">
            <a:extLst>
              <a:ext uri="{FF2B5EF4-FFF2-40B4-BE49-F238E27FC236}">
                <a16:creationId xmlns:a16="http://schemas.microsoft.com/office/drawing/2014/main" id="{DC8BD525-DC34-40A7-9026-A8829B45CA70}"/>
              </a:ext>
            </a:extLst>
          </p:cNvPr>
          <p:cNvSpPr/>
          <p:nvPr/>
        </p:nvSpPr>
        <p:spPr>
          <a:xfrm>
            <a:off x="5620304" y="1975590"/>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6732786-67A5-4DB9-BC5C-1883828E50F6}"/>
              </a:ext>
            </a:extLst>
          </p:cNvPr>
          <p:cNvSpPr txBox="1"/>
          <p:nvPr/>
        </p:nvSpPr>
        <p:spPr>
          <a:xfrm>
            <a:off x="2339752" y="1347614"/>
            <a:ext cx="302433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 new entry "All PO Lines" has been added to "Purchase Order Lines"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"Package" has been moved from "purchase Order (PO)" to "Purchase Order Lines"</a:t>
            </a:r>
          </a:p>
          <a:p>
            <a:pPr marL="285750" indent="-285750">
              <a:buFont typeface="Arial" panose="020B0604020202020204" pitchFamily="34" charset="0"/>
              <a:buChar char="•"/>
            </a:pPr>
            <a:endParaRPr lang="en-US" dirty="0"/>
          </a:p>
          <a:p>
            <a:endParaRPr lang="en-US" dirty="0"/>
          </a:p>
        </p:txBody>
      </p:sp>
      <p:sp>
        <p:nvSpPr>
          <p:cNvPr id="18" name="Rectangle 17">
            <a:extLst>
              <a:ext uri="{FF2B5EF4-FFF2-40B4-BE49-F238E27FC236}">
                <a16:creationId xmlns:a16="http://schemas.microsoft.com/office/drawing/2014/main" id="{0A9383A2-6818-4B2E-AD37-3774CCB072F4}"/>
              </a:ext>
            </a:extLst>
          </p:cNvPr>
          <p:cNvSpPr/>
          <p:nvPr/>
        </p:nvSpPr>
        <p:spPr>
          <a:xfrm>
            <a:off x="5632024" y="1583734"/>
            <a:ext cx="8121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59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51C391-91F9-B3F2-D414-2986F978BF34}"/>
              </a:ext>
            </a:extLst>
          </p:cNvPr>
          <p:cNvPicPr>
            <a:picLocks noChangeAspect="1"/>
          </p:cNvPicPr>
          <p:nvPr/>
        </p:nvPicPr>
        <p:blipFill>
          <a:blip r:embed="rId2"/>
          <a:stretch>
            <a:fillRect/>
          </a:stretch>
        </p:blipFill>
        <p:spPr>
          <a:xfrm>
            <a:off x="0" y="677854"/>
            <a:ext cx="9144000" cy="405413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9" name="TextBox 8">
            <a:extLst>
              <a:ext uri="{FF2B5EF4-FFF2-40B4-BE49-F238E27FC236}">
                <a16:creationId xmlns:a16="http://schemas.microsoft.com/office/drawing/2014/main" id="{18B3D3C8-4E39-490E-A6E7-BA901AF3E592}"/>
              </a:ext>
            </a:extLst>
          </p:cNvPr>
          <p:cNvSpPr txBox="1"/>
          <p:nvPr/>
        </p:nvSpPr>
        <p:spPr>
          <a:xfrm>
            <a:off x="5436096" y="339502"/>
            <a:ext cx="2016224" cy="646331"/>
          </a:xfrm>
          <a:prstGeom prst="rect">
            <a:avLst/>
          </a:prstGeom>
          <a:solidFill>
            <a:schemeClr val="bg1"/>
          </a:solidFill>
          <a:ln>
            <a:solidFill>
              <a:schemeClr val="accent1"/>
            </a:solidFill>
          </a:ln>
        </p:spPr>
        <p:txBody>
          <a:bodyPr wrap="square" rtlCol="0">
            <a:spAutoFit/>
          </a:bodyPr>
          <a:lstStyle/>
          <a:p>
            <a:r>
              <a:rPr lang="en-US" dirty="0"/>
              <a:t>Presentation Toggle Button</a:t>
            </a:r>
          </a:p>
        </p:txBody>
      </p:sp>
      <p:cxnSp>
        <p:nvCxnSpPr>
          <p:cNvPr id="11" name="Straight Arrow Connector 10">
            <a:extLst>
              <a:ext uri="{FF2B5EF4-FFF2-40B4-BE49-F238E27FC236}">
                <a16:creationId xmlns:a16="http://schemas.microsoft.com/office/drawing/2014/main" id="{DE77D412-6FFF-4474-8D20-8B80D5B18387}"/>
              </a:ext>
            </a:extLst>
          </p:cNvPr>
          <p:cNvCxnSpPr/>
          <p:nvPr/>
        </p:nvCxnSpPr>
        <p:spPr>
          <a:xfrm>
            <a:off x="8408520" y="657678"/>
            <a:ext cx="360040"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9633A40-3AFA-4A53-8BC2-8E566EEF43AB}"/>
              </a:ext>
            </a:extLst>
          </p:cNvPr>
          <p:cNvCxnSpPr>
            <a:cxnSpLocks/>
            <a:endCxn id="9" idx="3"/>
          </p:cNvCxnSpPr>
          <p:nvPr/>
        </p:nvCxnSpPr>
        <p:spPr>
          <a:xfrm flipH="1">
            <a:off x="7452320" y="662668"/>
            <a:ext cx="95620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975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08979-B3EC-99BE-F52D-816CB37D54CC}"/>
              </a:ext>
            </a:extLst>
          </p:cNvPr>
          <p:cNvPicPr>
            <a:picLocks noChangeAspect="1"/>
          </p:cNvPicPr>
          <p:nvPr/>
        </p:nvPicPr>
        <p:blipFill>
          <a:blip r:embed="rId2"/>
          <a:stretch>
            <a:fillRect/>
          </a:stretch>
        </p:blipFill>
        <p:spPr>
          <a:xfrm>
            <a:off x="557808" y="1131590"/>
            <a:ext cx="8028384" cy="350820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lnSpcReduction="10000"/>
          </a:bodyPr>
          <a:lstStyle/>
          <a:p>
            <a:pPr algn="l"/>
            <a:r>
              <a:rPr lang="en-US" dirty="0"/>
              <a:t>This is the list view</a:t>
            </a:r>
            <a:endParaRPr lang="LID4096" dirty="0"/>
          </a:p>
        </p:txBody>
      </p:sp>
      <p:sp>
        <p:nvSpPr>
          <p:cNvPr id="8" name="TextBox 7">
            <a:extLst>
              <a:ext uri="{FF2B5EF4-FFF2-40B4-BE49-F238E27FC236}">
                <a16:creationId xmlns:a16="http://schemas.microsoft.com/office/drawing/2014/main" id="{D5E6DF54-9781-404A-19EB-B1490178DE05}"/>
              </a:ext>
            </a:extLst>
          </p:cNvPr>
          <p:cNvSpPr txBox="1"/>
          <p:nvPr/>
        </p:nvSpPr>
        <p:spPr>
          <a:xfrm>
            <a:off x="5004048" y="773853"/>
            <a:ext cx="2016224" cy="646331"/>
          </a:xfrm>
          <a:prstGeom prst="rect">
            <a:avLst/>
          </a:prstGeom>
          <a:solidFill>
            <a:schemeClr val="bg1"/>
          </a:solidFill>
          <a:ln>
            <a:solidFill>
              <a:schemeClr val="accent1"/>
            </a:solidFill>
          </a:ln>
        </p:spPr>
        <p:txBody>
          <a:bodyPr wrap="square" rtlCol="0">
            <a:spAutoFit/>
          </a:bodyPr>
          <a:lstStyle/>
          <a:p>
            <a:r>
              <a:rPr lang="en-US" dirty="0"/>
              <a:t>Not toggled to Split View</a:t>
            </a:r>
          </a:p>
        </p:txBody>
      </p:sp>
      <p:cxnSp>
        <p:nvCxnSpPr>
          <p:cNvPr id="9" name="Straight Arrow Connector 8">
            <a:extLst>
              <a:ext uri="{FF2B5EF4-FFF2-40B4-BE49-F238E27FC236}">
                <a16:creationId xmlns:a16="http://schemas.microsoft.com/office/drawing/2014/main" id="{6982043D-D156-61ED-8BBE-F39390D3C64B}"/>
              </a:ext>
            </a:extLst>
          </p:cNvPr>
          <p:cNvCxnSpPr/>
          <p:nvPr/>
        </p:nvCxnSpPr>
        <p:spPr>
          <a:xfrm>
            <a:off x="7976472" y="1092029"/>
            <a:ext cx="360040"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0E09B0-6FD0-75CC-C6A4-D451CEF58C75}"/>
              </a:ext>
            </a:extLst>
          </p:cNvPr>
          <p:cNvCxnSpPr>
            <a:cxnSpLocks/>
            <a:endCxn id="8" idx="3"/>
          </p:cNvCxnSpPr>
          <p:nvPr/>
        </p:nvCxnSpPr>
        <p:spPr>
          <a:xfrm flipH="1">
            <a:off x="7020272" y="1097019"/>
            <a:ext cx="95620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153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2DB9A0-6C0A-8C81-5969-53AB91330BD9}"/>
              </a:ext>
            </a:extLst>
          </p:cNvPr>
          <p:cNvPicPr>
            <a:picLocks noChangeAspect="1"/>
          </p:cNvPicPr>
          <p:nvPr/>
        </p:nvPicPr>
        <p:blipFill>
          <a:blip r:embed="rId2"/>
          <a:stretch>
            <a:fillRect/>
          </a:stretch>
        </p:blipFill>
        <p:spPr>
          <a:xfrm>
            <a:off x="611560" y="1203598"/>
            <a:ext cx="7740352" cy="363986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lnSpcReduction="10000"/>
          </a:bodyPr>
          <a:lstStyle/>
          <a:p>
            <a:pPr algn="l"/>
            <a:r>
              <a:rPr lang="en-US" dirty="0"/>
              <a:t>This is the split view</a:t>
            </a:r>
            <a:endParaRPr lang="LID4096" dirty="0"/>
          </a:p>
        </p:txBody>
      </p:sp>
      <p:sp>
        <p:nvSpPr>
          <p:cNvPr id="8" name="TextBox 7">
            <a:extLst>
              <a:ext uri="{FF2B5EF4-FFF2-40B4-BE49-F238E27FC236}">
                <a16:creationId xmlns:a16="http://schemas.microsoft.com/office/drawing/2014/main" id="{8DFB703D-4AB8-4FA0-AE3D-BE0DDDC3B4C1}"/>
              </a:ext>
            </a:extLst>
          </p:cNvPr>
          <p:cNvSpPr txBox="1"/>
          <p:nvPr/>
        </p:nvSpPr>
        <p:spPr>
          <a:xfrm>
            <a:off x="4572000" y="3775697"/>
            <a:ext cx="1656184" cy="584775"/>
          </a:xfrm>
          <a:prstGeom prst="rect">
            <a:avLst/>
          </a:prstGeom>
          <a:solidFill>
            <a:schemeClr val="bg1"/>
          </a:solidFill>
          <a:ln>
            <a:solidFill>
              <a:schemeClr val="tx1"/>
            </a:solidFill>
          </a:ln>
        </p:spPr>
        <p:txBody>
          <a:bodyPr wrap="square" rtlCol="0">
            <a:spAutoFit/>
          </a:bodyPr>
          <a:lstStyle/>
          <a:p>
            <a:r>
              <a:rPr lang="en-US" sz="1600" dirty="0"/>
              <a:t>Left pane can be collapsed here</a:t>
            </a:r>
          </a:p>
        </p:txBody>
      </p:sp>
      <p:cxnSp>
        <p:nvCxnSpPr>
          <p:cNvPr id="9" name="Straight Arrow Connector 8">
            <a:extLst>
              <a:ext uri="{FF2B5EF4-FFF2-40B4-BE49-F238E27FC236}">
                <a16:creationId xmlns:a16="http://schemas.microsoft.com/office/drawing/2014/main" id="{BC15FCED-9271-46BB-A486-AB37A30579EE}"/>
              </a:ext>
            </a:extLst>
          </p:cNvPr>
          <p:cNvCxnSpPr>
            <a:cxnSpLocks/>
            <a:stCxn id="8" idx="1"/>
          </p:cNvCxnSpPr>
          <p:nvPr/>
        </p:nvCxnSpPr>
        <p:spPr>
          <a:xfrm flipH="1" flipV="1">
            <a:off x="3707904" y="3775697"/>
            <a:ext cx="864096" cy="292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7914BB-5E4B-43A7-8B6A-987E7488F330}"/>
              </a:ext>
            </a:extLst>
          </p:cNvPr>
          <p:cNvSpPr txBox="1"/>
          <p:nvPr/>
        </p:nvSpPr>
        <p:spPr>
          <a:xfrm>
            <a:off x="4716016" y="1375523"/>
            <a:ext cx="2520280" cy="830997"/>
          </a:xfrm>
          <a:prstGeom prst="rect">
            <a:avLst/>
          </a:prstGeom>
          <a:solidFill>
            <a:schemeClr val="bg1"/>
          </a:solidFill>
          <a:ln>
            <a:solidFill>
              <a:schemeClr val="tx1"/>
            </a:solidFill>
          </a:ln>
        </p:spPr>
        <p:txBody>
          <a:bodyPr wrap="square" rtlCol="0">
            <a:spAutoFit/>
          </a:bodyPr>
          <a:lstStyle/>
          <a:p>
            <a:r>
              <a:rPr lang="en-US" sz="1600" dirty="0"/>
              <a:t>Pane divider can be dragged left or right to show more or less on a specific side.</a:t>
            </a:r>
          </a:p>
        </p:txBody>
      </p:sp>
      <p:cxnSp>
        <p:nvCxnSpPr>
          <p:cNvPr id="11" name="Straight Arrow Connector 10">
            <a:extLst>
              <a:ext uri="{FF2B5EF4-FFF2-40B4-BE49-F238E27FC236}">
                <a16:creationId xmlns:a16="http://schemas.microsoft.com/office/drawing/2014/main" id="{B97F057A-CCF8-4270-BB2C-9BDFC9BB07A3}"/>
              </a:ext>
            </a:extLst>
          </p:cNvPr>
          <p:cNvCxnSpPr>
            <a:cxnSpLocks/>
            <a:stCxn id="10" idx="1"/>
          </p:cNvCxnSpPr>
          <p:nvPr/>
        </p:nvCxnSpPr>
        <p:spPr>
          <a:xfrm flipH="1">
            <a:off x="3707904" y="1791022"/>
            <a:ext cx="1008112" cy="415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981A2C-179B-9894-8100-070979F764C8}"/>
              </a:ext>
            </a:extLst>
          </p:cNvPr>
          <p:cNvSpPr txBox="1"/>
          <p:nvPr/>
        </p:nvSpPr>
        <p:spPr>
          <a:xfrm>
            <a:off x="4716016" y="555526"/>
            <a:ext cx="2016224" cy="646331"/>
          </a:xfrm>
          <a:prstGeom prst="rect">
            <a:avLst/>
          </a:prstGeom>
          <a:solidFill>
            <a:schemeClr val="bg1"/>
          </a:solidFill>
          <a:ln>
            <a:solidFill>
              <a:schemeClr val="accent1"/>
            </a:solidFill>
          </a:ln>
        </p:spPr>
        <p:txBody>
          <a:bodyPr wrap="square" rtlCol="0">
            <a:spAutoFit/>
          </a:bodyPr>
          <a:lstStyle/>
          <a:p>
            <a:r>
              <a:rPr lang="en-US" dirty="0"/>
              <a:t>Toggled to Split View</a:t>
            </a:r>
          </a:p>
        </p:txBody>
      </p:sp>
      <p:cxnSp>
        <p:nvCxnSpPr>
          <p:cNvPr id="17" name="Straight Arrow Connector 16">
            <a:extLst>
              <a:ext uri="{FF2B5EF4-FFF2-40B4-BE49-F238E27FC236}">
                <a16:creationId xmlns:a16="http://schemas.microsoft.com/office/drawing/2014/main" id="{89B531CD-A5B3-962D-0C53-A9C2528ED2A0}"/>
              </a:ext>
            </a:extLst>
          </p:cNvPr>
          <p:cNvCxnSpPr>
            <a:cxnSpLocks/>
          </p:cNvCxnSpPr>
          <p:nvPr/>
        </p:nvCxnSpPr>
        <p:spPr>
          <a:xfrm>
            <a:off x="7688440" y="873702"/>
            <a:ext cx="483960" cy="6179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43D3AD-0B9A-A10F-897F-7F597765342F}"/>
              </a:ext>
            </a:extLst>
          </p:cNvPr>
          <p:cNvCxnSpPr>
            <a:cxnSpLocks/>
            <a:endCxn id="16" idx="3"/>
          </p:cNvCxnSpPr>
          <p:nvPr/>
        </p:nvCxnSpPr>
        <p:spPr>
          <a:xfrm flipH="1">
            <a:off x="6732240" y="878692"/>
            <a:ext cx="95620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64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fontScale="77500" lnSpcReduction="20000"/>
          </a:bodyPr>
          <a:lstStyle/>
          <a:p>
            <a:pPr algn="l"/>
            <a:r>
              <a:rPr lang="en-US" dirty="0"/>
              <a:t>Two ways to get to the full-page view (access by clicking a POL from the List View)</a:t>
            </a:r>
            <a:endParaRPr lang="LID4096" dirty="0"/>
          </a:p>
        </p:txBody>
      </p:sp>
      <p:pic>
        <p:nvPicPr>
          <p:cNvPr id="7" name="Picture 6">
            <a:extLst>
              <a:ext uri="{FF2B5EF4-FFF2-40B4-BE49-F238E27FC236}">
                <a16:creationId xmlns:a16="http://schemas.microsoft.com/office/drawing/2014/main" id="{E5AA1260-8FC4-9476-C487-C26DE7D095ED}"/>
              </a:ext>
            </a:extLst>
          </p:cNvPr>
          <p:cNvPicPr>
            <a:picLocks noChangeAspect="1"/>
          </p:cNvPicPr>
          <p:nvPr/>
        </p:nvPicPr>
        <p:blipFill>
          <a:blip r:embed="rId2"/>
          <a:stretch>
            <a:fillRect/>
          </a:stretch>
        </p:blipFill>
        <p:spPr>
          <a:xfrm>
            <a:off x="953852" y="1243959"/>
            <a:ext cx="7236296" cy="3453143"/>
          </a:xfrm>
          <a:prstGeom prst="rect">
            <a:avLst/>
          </a:prstGeom>
          <a:ln>
            <a:solidFill>
              <a:schemeClr val="accent1"/>
            </a:solidFill>
          </a:ln>
        </p:spPr>
      </p:pic>
    </p:spTree>
    <p:extLst>
      <p:ext uri="{BB962C8B-B14F-4D97-AF65-F5344CB8AC3E}">
        <p14:creationId xmlns:p14="http://schemas.microsoft.com/office/powerpoint/2010/main" val="351167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453975"/>
          </a:xfrm>
        </p:spPr>
        <p:txBody>
          <a:bodyPr>
            <a:normAutofit/>
          </a:bodyPr>
          <a:lstStyle/>
          <a:p>
            <a:pPr algn="l"/>
            <a:r>
              <a:rPr lang="en-US" dirty="0"/>
              <a:t>There are two ways to get to the full-page view from the split screen view</a:t>
            </a:r>
          </a:p>
          <a:p>
            <a:pPr marL="457200" indent="-457200" algn="l">
              <a:buFont typeface="+mj-lt"/>
              <a:buAutoNum type="arabicPeriod"/>
            </a:pPr>
            <a:r>
              <a:rPr lang="en-US" dirty="0"/>
              <a:t>Click the “Disable split screen” button on the top right</a:t>
            </a:r>
          </a:p>
          <a:p>
            <a:pPr marL="457200" indent="-457200" algn="l">
              <a:buFont typeface="+mj-lt"/>
              <a:buAutoNum type="arabicPeriod"/>
            </a:pPr>
            <a:r>
              <a:rPr lang="en-US" dirty="0"/>
              <a:t>Click the “Open full page view” icon in the middle of the screen</a:t>
            </a:r>
          </a:p>
          <a:p>
            <a:pPr algn="l"/>
            <a:endParaRPr lang="LID4096" dirty="0"/>
          </a:p>
        </p:txBody>
      </p:sp>
    </p:spTree>
    <p:extLst>
      <p:ext uri="{BB962C8B-B14F-4D97-AF65-F5344CB8AC3E}">
        <p14:creationId xmlns:p14="http://schemas.microsoft.com/office/powerpoint/2010/main" val="972838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pic>
        <p:nvPicPr>
          <p:cNvPr id="8" name="Picture 7">
            <a:extLst>
              <a:ext uri="{FF2B5EF4-FFF2-40B4-BE49-F238E27FC236}">
                <a16:creationId xmlns:a16="http://schemas.microsoft.com/office/drawing/2014/main" id="{D31A1FFE-B473-BB42-D7CF-78396FF997C5}"/>
              </a:ext>
            </a:extLst>
          </p:cNvPr>
          <p:cNvPicPr>
            <a:picLocks noChangeAspect="1"/>
          </p:cNvPicPr>
          <p:nvPr/>
        </p:nvPicPr>
        <p:blipFill>
          <a:blip r:embed="rId2"/>
          <a:stretch>
            <a:fillRect/>
          </a:stretch>
        </p:blipFill>
        <p:spPr>
          <a:xfrm>
            <a:off x="0" y="838610"/>
            <a:ext cx="9144000" cy="3466279"/>
          </a:xfrm>
          <a:prstGeom prst="rect">
            <a:avLst/>
          </a:prstGeom>
          <a:ln>
            <a:solidFill>
              <a:schemeClr val="accent1"/>
            </a:solidFill>
          </a:ln>
        </p:spPr>
      </p:pic>
      <p:sp>
        <p:nvSpPr>
          <p:cNvPr id="9" name="TextBox 8">
            <a:extLst>
              <a:ext uri="{FF2B5EF4-FFF2-40B4-BE49-F238E27FC236}">
                <a16:creationId xmlns:a16="http://schemas.microsoft.com/office/drawing/2014/main" id="{CD762AD7-EF6E-E29C-EEDD-1B6B9D8385ED}"/>
              </a:ext>
            </a:extLst>
          </p:cNvPr>
          <p:cNvSpPr txBox="1"/>
          <p:nvPr/>
        </p:nvSpPr>
        <p:spPr>
          <a:xfrm>
            <a:off x="7164288" y="2499742"/>
            <a:ext cx="1800200" cy="1200329"/>
          </a:xfrm>
          <a:prstGeom prst="rect">
            <a:avLst/>
          </a:prstGeom>
          <a:solidFill>
            <a:schemeClr val="bg1"/>
          </a:solidFill>
          <a:ln>
            <a:solidFill>
              <a:schemeClr val="accent1"/>
            </a:solidFill>
          </a:ln>
        </p:spPr>
        <p:txBody>
          <a:bodyPr wrap="square" rtlCol="0">
            <a:spAutoFit/>
          </a:bodyPr>
          <a:lstStyle/>
          <a:p>
            <a:r>
              <a:rPr lang="en-US" dirty="0"/>
              <a:t>Click the “Disable split screen” button on top right</a:t>
            </a:r>
          </a:p>
        </p:txBody>
      </p:sp>
      <p:cxnSp>
        <p:nvCxnSpPr>
          <p:cNvPr id="11" name="Straight Arrow Connector 10">
            <a:extLst>
              <a:ext uri="{FF2B5EF4-FFF2-40B4-BE49-F238E27FC236}">
                <a16:creationId xmlns:a16="http://schemas.microsoft.com/office/drawing/2014/main" id="{C506F9E6-161E-676B-A859-E39734A1102D}"/>
              </a:ext>
            </a:extLst>
          </p:cNvPr>
          <p:cNvCxnSpPr/>
          <p:nvPr/>
        </p:nvCxnSpPr>
        <p:spPr>
          <a:xfrm flipV="1">
            <a:off x="8316416" y="1275606"/>
            <a:ext cx="504056" cy="1224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34C8BC-BBEC-2593-80C0-520E15942274}"/>
              </a:ext>
            </a:extLst>
          </p:cNvPr>
          <p:cNvSpPr txBox="1"/>
          <p:nvPr/>
        </p:nvSpPr>
        <p:spPr>
          <a:xfrm>
            <a:off x="3941684" y="3611710"/>
            <a:ext cx="1800200" cy="1200329"/>
          </a:xfrm>
          <a:prstGeom prst="rect">
            <a:avLst/>
          </a:prstGeom>
          <a:solidFill>
            <a:schemeClr val="bg1"/>
          </a:solidFill>
          <a:ln>
            <a:solidFill>
              <a:schemeClr val="accent1"/>
            </a:solidFill>
          </a:ln>
        </p:spPr>
        <p:txBody>
          <a:bodyPr wrap="square" rtlCol="0">
            <a:spAutoFit/>
          </a:bodyPr>
          <a:lstStyle/>
          <a:p>
            <a:r>
              <a:rPr lang="en-US" dirty="0"/>
              <a:t>Click the “Open full page view” in the middle of the screen</a:t>
            </a:r>
          </a:p>
        </p:txBody>
      </p:sp>
      <p:cxnSp>
        <p:nvCxnSpPr>
          <p:cNvPr id="13" name="Straight Arrow Connector 12">
            <a:extLst>
              <a:ext uri="{FF2B5EF4-FFF2-40B4-BE49-F238E27FC236}">
                <a16:creationId xmlns:a16="http://schemas.microsoft.com/office/drawing/2014/main" id="{2AC701C7-073D-4E42-AD0F-FD1E5CF0A44E}"/>
              </a:ext>
            </a:extLst>
          </p:cNvPr>
          <p:cNvCxnSpPr>
            <a:cxnSpLocks/>
          </p:cNvCxnSpPr>
          <p:nvPr/>
        </p:nvCxnSpPr>
        <p:spPr>
          <a:xfrm flipH="1" flipV="1">
            <a:off x="3275856" y="3291830"/>
            <a:ext cx="665828" cy="319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39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453975"/>
          </a:xfrm>
        </p:spPr>
        <p:txBody>
          <a:bodyPr>
            <a:normAutofit/>
          </a:bodyPr>
          <a:lstStyle/>
          <a:p>
            <a:pPr algn="l"/>
            <a:r>
              <a:rPr lang="en-US" dirty="0"/>
              <a:t>There are three ways to get to the split screen view from the full-page view</a:t>
            </a:r>
          </a:p>
          <a:p>
            <a:pPr marL="457200" indent="-457200" algn="l">
              <a:buFont typeface="+mj-lt"/>
              <a:buAutoNum type="arabicPeriod"/>
            </a:pPr>
            <a:r>
              <a:rPr lang="en-US" dirty="0"/>
              <a:t>Click the X (close) on the top right</a:t>
            </a:r>
          </a:p>
          <a:p>
            <a:pPr marL="457200" indent="-457200" algn="l">
              <a:buFont typeface="+mj-lt"/>
              <a:buAutoNum type="arabicPeriod"/>
            </a:pPr>
            <a:r>
              <a:rPr lang="en-US" dirty="0"/>
              <a:t>Click the “Return to split view” icon on the left</a:t>
            </a:r>
          </a:p>
          <a:p>
            <a:pPr marL="457200" indent="-457200" algn="l">
              <a:buFont typeface="+mj-lt"/>
              <a:buAutoNum type="arabicPeriod"/>
            </a:pPr>
            <a:r>
              <a:rPr lang="en-US" dirty="0"/>
              <a:t>Click the “Back to list” link on top left</a:t>
            </a:r>
          </a:p>
          <a:p>
            <a:pPr algn="l"/>
            <a:endParaRPr lang="LID4096" dirty="0"/>
          </a:p>
        </p:txBody>
      </p:sp>
    </p:spTree>
    <p:extLst>
      <p:ext uri="{BB962C8B-B14F-4D97-AF65-F5344CB8AC3E}">
        <p14:creationId xmlns:p14="http://schemas.microsoft.com/office/powerpoint/2010/main" val="2308870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DCD5E-252A-A4AA-B45A-E0065CCD04D1}"/>
              </a:ext>
            </a:extLst>
          </p:cNvPr>
          <p:cNvPicPr>
            <a:picLocks noChangeAspect="1"/>
          </p:cNvPicPr>
          <p:nvPr/>
        </p:nvPicPr>
        <p:blipFill>
          <a:blip r:embed="rId2"/>
          <a:stretch>
            <a:fillRect/>
          </a:stretch>
        </p:blipFill>
        <p:spPr>
          <a:xfrm>
            <a:off x="0" y="925504"/>
            <a:ext cx="9144000" cy="329249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9" name="TextBox 8">
            <a:extLst>
              <a:ext uri="{FF2B5EF4-FFF2-40B4-BE49-F238E27FC236}">
                <a16:creationId xmlns:a16="http://schemas.microsoft.com/office/drawing/2014/main" id="{CD762AD7-EF6E-E29C-EEDD-1B6B9D8385ED}"/>
              </a:ext>
            </a:extLst>
          </p:cNvPr>
          <p:cNvSpPr txBox="1"/>
          <p:nvPr/>
        </p:nvSpPr>
        <p:spPr>
          <a:xfrm>
            <a:off x="7164288" y="2499742"/>
            <a:ext cx="1800200" cy="923330"/>
          </a:xfrm>
          <a:prstGeom prst="rect">
            <a:avLst/>
          </a:prstGeom>
          <a:solidFill>
            <a:schemeClr val="bg1"/>
          </a:solidFill>
          <a:ln>
            <a:solidFill>
              <a:schemeClr val="accent1"/>
            </a:solidFill>
          </a:ln>
        </p:spPr>
        <p:txBody>
          <a:bodyPr wrap="square" rtlCol="0">
            <a:spAutoFit/>
          </a:bodyPr>
          <a:lstStyle/>
          <a:p>
            <a:r>
              <a:rPr lang="en-US" dirty="0"/>
              <a:t>Click the X (close) button on top right</a:t>
            </a:r>
          </a:p>
        </p:txBody>
      </p:sp>
      <p:cxnSp>
        <p:nvCxnSpPr>
          <p:cNvPr id="11" name="Straight Arrow Connector 10">
            <a:extLst>
              <a:ext uri="{FF2B5EF4-FFF2-40B4-BE49-F238E27FC236}">
                <a16:creationId xmlns:a16="http://schemas.microsoft.com/office/drawing/2014/main" id="{C506F9E6-161E-676B-A859-E39734A1102D}"/>
              </a:ext>
            </a:extLst>
          </p:cNvPr>
          <p:cNvCxnSpPr/>
          <p:nvPr/>
        </p:nvCxnSpPr>
        <p:spPr>
          <a:xfrm flipV="1">
            <a:off x="8316416" y="1275606"/>
            <a:ext cx="504056" cy="1224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634C8BC-BBEC-2593-80C0-520E15942274}"/>
              </a:ext>
            </a:extLst>
          </p:cNvPr>
          <p:cNvSpPr txBox="1"/>
          <p:nvPr/>
        </p:nvSpPr>
        <p:spPr>
          <a:xfrm>
            <a:off x="3941684" y="3611710"/>
            <a:ext cx="1800200" cy="1200329"/>
          </a:xfrm>
          <a:prstGeom prst="rect">
            <a:avLst/>
          </a:prstGeom>
          <a:solidFill>
            <a:schemeClr val="bg1"/>
          </a:solidFill>
          <a:ln>
            <a:solidFill>
              <a:schemeClr val="accent1"/>
            </a:solidFill>
          </a:ln>
        </p:spPr>
        <p:txBody>
          <a:bodyPr wrap="square" rtlCol="0">
            <a:spAutoFit/>
          </a:bodyPr>
          <a:lstStyle/>
          <a:p>
            <a:r>
              <a:rPr lang="en-US" dirty="0"/>
              <a:t>Click the “Return to split view” in the middle of the screen</a:t>
            </a:r>
          </a:p>
        </p:txBody>
      </p:sp>
      <p:cxnSp>
        <p:nvCxnSpPr>
          <p:cNvPr id="13" name="Straight Arrow Connector 12">
            <a:extLst>
              <a:ext uri="{FF2B5EF4-FFF2-40B4-BE49-F238E27FC236}">
                <a16:creationId xmlns:a16="http://schemas.microsoft.com/office/drawing/2014/main" id="{2AC701C7-073D-4E42-AD0F-FD1E5CF0A44E}"/>
              </a:ext>
            </a:extLst>
          </p:cNvPr>
          <p:cNvCxnSpPr>
            <a:cxnSpLocks/>
          </p:cNvCxnSpPr>
          <p:nvPr/>
        </p:nvCxnSpPr>
        <p:spPr>
          <a:xfrm flipH="1" flipV="1">
            <a:off x="539552" y="3147814"/>
            <a:ext cx="3402132" cy="4638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E9E1F4-CFB1-5BFF-268C-270F297ADC8B}"/>
              </a:ext>
            </a:extLst>
          </p:cNvPr>
          <p:cNvSpPr txBox="1"/>
          <p:nvPr/>
        </p:nvSpPr>
        <p:spPr>
          <a:xfrm>
            <a:off x="4412702" y="1531790"/>
            <a:ext cx="1800200" cy="923330"/>
          </a:xfrm>
          <a:prstGeom prst="rect">
            <a:avLst/>
          </a:prstGeom>
          <a:solidFill>
            <a:schemeClr val="bg1"/>
          </a:solidFill>
          <a:ln>
            <a:solidFill>
              <a:schemeClr val="accent1"/>
            </a:solidFill>
          </a:ln>
        </p:spPr>
        <p:txBody>
          <a:bodyPr wrap="square" rtlCol="0">
            <a:spAutoFit/>
          </a:bodyPr>
          <a:lstStyle/>
          <a:p>
            <a:r>
              <a:rPr lang="en-US" dirty="0"/>
              <a:t>Click the “Back to list” link on top left</a:t>
            </a:r>
          </a:p>
        </p:txBody>
      </p:sp>
      <p:cxnSp>
        <p:nvCxnSpPr>
          <p:cNvPr id="10" name="Straight Arrow Connector 9">
            <a:extLst>
              <a:ext uri="{FF2B5EF4-FFF2-40B4-BE49-F238E27FC236}">
                <a16:creationId xmlns:a16="http://schemas.microsoft.com/office/drawing/2014/main" id="{B077035B-BCF8-F594-7D8F-C05CF4334611}"/>
              </a:ext>
            </a:extLst>
          </p:cNvPr>
          <p:cNvCxnSpPr>
            <a:cxnSpLocks/>
          </p:cNvCxnSpPr>
          <p:nvPr/>
        </p:nvCxnSpPr>
        <p:spPr>
          <a:xfrm flipH="1" flipV="1">
            <a:off x="1010570" y="1067894"/>
            <a:ext cx="3402132" cy="4638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910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Split View (Side By Side View)</a:t>
            </a:r>
            <a:endParaRPr lang="LID4096" dirty="0"/>
          </a:p>
        </p:txBody>
      </p:sp>
    </p:spTree>
    <p:extLst>
      <p:ext uri="{BB962C8B-B14F-4D97-AF65-F5344CB8AC3E}">
        <p14:creationId xmlns:p14="http://schemas.microsoft.com/office/powerpoint/2010/main" val="3869815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To improve the usability of the unified PO line task list, a "Side By Side View" presentation enables users to view a list of PO lines on one side and detailed information regarding the selected PO line on the other side. </a:t>
            </a:r>
          </a:p>
          <a:p>
            <a:pPr algn="l"/>
            <a:r>
              <a:rPr lang="en-US" dirty="0"/>
              <a:t>The right panel holds relevant information regarding the PO line, for users with relevant roles. </a:t>
            </a:r>
          </a:p>
          <a:p>
            <a:pPr algn="l"/>
            <a:r>
              <a:rPr lang="en-US" dirty="0"/>
              <a:t>This information is editable from the panel itself, preventing users from the need to navigate to a specific PO line editing screen.</a:t>
            </a:r>
            <a:endParaRPr lang="LID4096" dirty="0"/>
          </a:p>
        </p:txBody>
      </p:sp>
    </p:spTree>
    <p:extLst>
      <p:ext uri="{BB962C8B-B14F-4D97-AF65-F5344CB8AC3E}">
        <p14:creationId xmlns:p14="http://schemas.microsoft.com/office/powerpoint/2010/main" val="2820281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Task List as Facets</a:t>
            </a:r>
            <a:endParaRPr lang="LID4096" dirty="0"/>
          </a:p>
        </p:txBody>
      </p:sp>
    </p:spTree>
    <p:extLst>
      <p:ext uri="{BB962C8B-B14F-4D97-AF65-F5344CB8AC3E}">
        <p14:creationId xmlns:p14="http://schemas.microsoft.com/office/powerpoint/2010/main" val="4127428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7C1B4-5979-9A29-5D0E-EC53DB8D8E14}"/>
              </a:ext>
            </a:extLst>
          </p:cNvPr>
          <p:cNvPicPr>
            <a:picLocks noChangeAspect="1"/>
          </p:cNvPicPr>
          <p:nvPr/>
        </p:nvPicPr>
        <p:blipFill>
          <a:blip r:embed="rId2"/>
          <a:stretch>
            <a:fillRect/>
          </a:stretch>
        </p:blipFill>
        <p:spPr>
          <a:xfrm>
            <a:off x="0" y="683591"/>
            <a:ext cx="9144000" cy="404839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9" name="TextBox 8">
            <a:extLst>
              <a:ext uri="{FF2B5EF4-FFF2-40B4-BE49-F238E27FC236}">
                <a16:creationId xmlns:a16="http://schemas.microsoft.com/office/drawing/2014/main" id="{C128BE2F-95CE-456D-835E-F9E474F53EFA}"/>
              </a:ext>
            </a:extLst>
          </p:cNvPr>
          <p:cNvSpPr txBox="1"/>
          <p:nvPr/>
        </p:nvSpPr>
        <p:spPr>
          <a:xfrm>
            <a:off x="7020272" y="2862517"/>
            <a:ext cx="1872208" cy="830997"/>
          </a:xfrm>
          <a:prstGeom prst="rect">
            <a:avLst/>
          </a:prstGeom>
          <a:solidFill>
            <a:schemeClr val="bg1"/>
          </a:solidFill>
          <a:ln>
            <a:solidFill>
              <a:schemeClr val="tx1"/>
            </a:solidFill>
          </a:ln>
        </p:spPr>
        <p:txBody>
          <a:bodyPr wrap="square" rtlCol="0">
            <a:spAutoFit/>
          </a:bodyPr>
          <a:lstStyle/>
          <a:p>
            <a:r>
              <a:rPr lang="en-US" sz="1600" dirty="0"/>
              <a:t>Editable POL details will open in the </a:t>
            </a:r>
            <a:r>
              <a:rPr lang="en-US" sz="1600" b="1" dirty="0"/>
              <a:t>Right side panel</a:t>
            </a:r>
            <a:endParaRPr lang="en-US" sz="1600" dirty="0"/>
          </a:p>
        </p:txBody>
      </p:sp>
      <p:cxnSp>
        <p:nvCxnSpPr>
          <p:cNvPr id="10" name="Straight Arrow Connector 9">
            <a:extLst>
              <a:ext uri="{FF2B5EF4-FFF2-40B4-BE49-F238E27FC236}">
                <a16:creationId xmlns:a16="http://schemas.microsoft.com/office/drawing/2014/main" id="{9CBEA2C9-928A-4EC3-B3F6-0752E48A6765}"/>
              </a:ext>
            </a:extLst>
          </p:cNvPr>
          <p:cNvCxnSpPr>
            <a:cxnSpLocks/>
          </p:cNvCxnSpPr>
          <p:nvPr/>
        </p:nvCxnSpPr>
        <p:spPr>
          <a:xfrm flipH="1" flipV="1">
            <a:off x="2699792" y="2917130"/>
            <a:ext cx="720334" cy="266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E582D1-E10D-44AF-AC8E-A26DB32C299F}"/>
              </a:ext>
            </a:extLst>
          </p:cNvPr>
          <p:cNvCxnSpPr>
            <a:cxnSpLocks/>
          </p:cNvCxnSpPr>
          <p:nvPr/>
        </p:nvCxnSpPr>
        <p:spPr>
          <a:xfrm flipH="1" flipV="1">
            <a:off x="3420126" y="3183647"/>
            <a:ext cx="216024" cy="717346"/>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AA93DE-CDD0-4E97-8A9A-AD194CE31D1F}"/>
              </a:ext>
            </a:extLst>
          </p:cNvPr>
          <p:cNvSpPr txBox="1"/>
          <p:nvPr/>
        </p:nvSpPr>
        <p:spPr>
          <a:xfrm>
            <a:off x="2987824" y="3900993"/>
            <a:ext cx="1656184" cy="830997"/>
          </a:xfrm>
          <a:prstGeom prst="rect">
            <a:avLst/>
          </a:prstGeom>
          <a:solidFill>
            <a:schemeClr val="bg1"/>
          </a:solidFill>
          <a:ln>
            <a:solidFill>
              <a:schemeClr val="tx1"/>
            </a:solidFill>
          </a:ln>
        </p:spPr>
        <p:txBody>
          <a:bodyPr wrap="square" rtlCol="0">
            <a:spAutoFit/>
          </a:bodyPr>
          <a:lstStyle/>
          <a:p>
            <a:r>
              <a:rPr lang="en-US" sz="1600" dirty="0"/>
              <a:t>Select a POL from the </a:t>
            </a:r>
            <a:r>
              <a:rPr lang="en-US" sz="1600" b="1" dirty="0"/>
              <a:t>Compact left side record view</a:t>
            </a:r>
            <a:endParaRPr lang="en-US" sz="1600" dirty="0"/>
          </a:p>
        </p:txBody>
      </p:sp>
      <p:cxnSp>
        <p:nvCxnSpPr>
          <p:cNvPr id="4" name="Straight Arrow Connector 3">
            <a:extLst>
              <a:ext uri="{FF2B5EF4-FFF2-40B4-BE49-F238E27FC236}">
                <a16:creationId xmlns:a16="http://schemas.microsoft.com/office/drawing/2014/main" id="{2213C69E-1409-3C05-87E6-91012931F939}"/>
              </a:ext>
            </a:extLst>
          </p:cNvPr>
          <p:cNvCxnSpPr>
            <a:cxnSpLocks/>
          </p:cNvCxnSpPr>
          <p:nvPr/>
        </p:nvCxnSpPr>
        <p:spPr>
          <a:xfrm flipV="1">
            <a:off x="7956376" y="1275606"/>
            <a:ext cx="216024" cy="154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611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B4AD3-2959-0BA4-C8F1-258F504FC073}"/>
              </a:ext>
            </a:extLst>
          </p:cNvPr>
          <p:cNvPicPr>
            <a:picLocks noChangeAspect="1"/>
          </p:cNvPicPr>
          <p:nvPr/>
        </p:nvPicPr>
        <p:blipFill>
          <a:blip r:embed="rId2"/>
          <a:stretch>
            <a:fillRect/>
          </a:stretch>
        </p:blipFill>
        <p:spPr>
          <a:xfrm>
            <a:off x="0" y="1663621"/>
            <a:ext cx="9144000" cy="242029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9" name="Content Placeholder 3">
            <a:extLst>
              <a:ext uri="{FF2B5EF4-FFF2-40B4-BE49-F238E27FC236}">
                <a16:creationId xmlns:a16="http://schemas.microsoft.com/office/drawing/2014/main" id="{C3372532-CC25-F81F-9005-81F74F5E39B5}"/>
              </a:ext>
            </a:extLst>
          </p:cNvPr>
          <p:cNvSpPr>
            <a:spLocks noGrp="1"/>
          </p:cNvSpPr>
          <p:nvPr>
            <p:ph idx="1"/>
          </p:nvPr>
        </p:nvSpPr>
        <p:spPr>
          <a:xfrm>
            <a:off x="395536" y="773960"/>
            <a:ext cx="8424936" cy="759332"/>
          </a:xfrm>
        </p:spPr>
        <p:txBody>
          <a:bodyPr>
            <a:normAutofit/>
          </a:bodyPr>
          <a:lstStyle/>
          <a:p>
            <a:pPr algn="l"/>
            <a:r>
              <a:rPr lang="en-US" sz="2000" dirty="0"/>
              <a:t>A dedicated “Edit” button has been added to the left panel, to save users from the need to access the right panel (or full view) and click “Edit” there:</a:t>
            </a:r>
            <a:endParaRPr lang="LID4096" sz="2000" dirty="0"/>
          </a:p>
        </p:txBody>
      </p:sp>
      <p:sp>
        <p:nvSpPr>
          <p:cNvPr id="20" name="Rectangle 19">
            <a:extLst>
              <a:ext uri="{FF2B5EF4-FFF2-40B4-BE49-F238E27FC236}">
                <a16:creationId xmlns:a16="http://schemas.microsoft.com/office/drawing/2014/main" id="{1A836777-2C38-CDC0-8495-1EFA0325A973}"/>
              </a:ext>
            </a:extLst>
          </p:cNvPr>
          <p:cNvSpPr/>
          <p:nvPr/>
        </p:nvSpPr>
        <p:spPr>
          <a:xfrm>
            <a:off x="2699792" y="3723877"/>
            <a:ext cx="288032" cy="350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0EF67E6-E4EB-68EC-7040-38204AAE7DC8}"/>
              </a:ext>
            </a:extLst>
          </p:cNvPr>
          <p:cNvCxnSpPr/>
          <p:nvPr/>
        </p:nvCxnSpPr>
        <p:spPr>
          <a:xfrm flipH="1">
            <a:off x="2843808" y="3210213"/>
            <a:ext cx="360040"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162FEC-5C7E-E95E-AD16-B3079A53FFD4}"/>
              </a:ext>
            </a:extLst>
          </p:cNvPr>
          <p:cNvSpPr txBox="1"/>
          <p:nvPr/>
        </p:nvSpPr>
        <p:spPr>
          <a:xfrm>
            <a:off x="2843808" y="2873769"/>
            <a:ext cx="1296144" cy="369332"/>
          </a:xfrm>
          <a:prstGeom prst="rect">
            <a:avLst/>
          </a:prstGeom>
          <a:solidFill>
            <a:schemeClr val="bg1"/>
          </a:solidFill>
          <a:ln>
            <a:solidFill>
              <a:schemeClr val="accent1"/>
            </a:solidFill>
          </a:ln>
        </p:spPr>
        <p:txBody>
          <a:bodyPr wrap="square" rtlCol="0">
            <a:spAutoFit/>
          </a:bodyPr>
          <a:lstStyle/>
          <a:p>
            <a:r>
              <a:rPr lang="en-US" dirty="0"/>
              <a:t>Click here…</a:t>
            </a:r>
          </a:p>
        </p:txBody>
      </p:sp>
      <p:sp>
        <p:nvSpPr>
          <p:cNvPr id="4" name="Rectangle 3">
            <a:extLst>
              <a:ext uri="{FF2B5EF4-FFF2-40B4-BE49-F238E27FC236}">
                <a16:creationId xmlns:a16="http://schemas.microsoft.com/office/drawing/2014/main" id="{CB5F1351-16C2-2753-7BC2-FB98F333DB8D}"/>
              </a:ext>
            </a:extLst>
          </p:cNvPr>
          <p:cNvSpPr/>
          <p:nvPr/>
        </p:nvSpPr>
        <p:spPr>
          <a:xfrm>
            <a:off x="8044734" y="2019670"/>
            <a:ext cx="444163" cy="209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FD106BC8-C450-503C-79E2-8FAD9163B6CE}"/>
              </a:ext>
            </a:extLst>
          </p:cNvPr>
          <p:cNvCxnSpPr/>
          <p:nvPr/>
        </p:nvCxnSpPr>
        <p:spPr>
          <a:xfrm flipH="1">
            <a:off x="7614084" y="3052210"/>
            <a:ext cx="360040"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30B9EB2-0244-D625-C4C5-B83E4BDBAE4A}"/>
              </a:ext>
            </a:extLst>
          </p:cNvPr>
          <p:cNvSpPr txBox="1"/>
          <p:nvPr/>
        </p:nvSpPr>
        <p:spPr>
          <a:xfrm>
            <a:off x="7614084" y="2715766"/>
            <a:ext cx="1296144" cy="923330"/>
          </a:xfrm>
          <a:prstGeom prst="rect">
            <a:avLst/>
          </a:prstGeom>
          <a:solidFill>
            <a:schemeClr val="bg1"/>
          </a:solidFill>
          <a:ln>
            <a:solidFill>
              <a:schemeClr val="accent1"/>
            </a:solidFill>
          </a:ln>
        </p:spPr>
        <p:txBody>
          <a:bodyPr wrap="square" rtlCol="0">
            <a:spAutoFit/>
          </a:bodyPr>
          <a:lstStyle/>
          <a:p>
            <a:r>
              <a:rPr lang="en-US" dirty="0"/>
              <a:t>Click also click here to edit</a:t>
            </a:r>
          </a:p>
        </p:txBody>
      </p:sp>
      <p:cxnSp>
        <p:nvCxnSpPr>
          <p:cNvPr id="9" name="Straight Arrow Connector 8">
            <a:extLst>
              <a:ext uri="{FF2B5EF4-FFF2-40B4-BE49-F238E27FC236}">
                <a16:creationId xmlns:a16="http://schemas.microsoft.com/office/drawing/2014/main" id="{D09B1817-D50C-9C2A-EA1D-7BE1291B7D65}"/>
              </a:ext>
            </a:extLst>
          </p:cNvPr>
          <p:cNvCxnSpPr>
            <a:cxnSpLocks/>
            <a:stCxn id="8" idx="0"/>
            <a:endCxn id="4" idx="2"/>
          </p:cNvCxnSpPr>
          <p:nvPr/>
        </p:nvCxnSpPr>
        <p:spPr>
          <a:xfrm flipV="1">
            <a:off x="8262156" y="2229387"/>
            <a:ext cx="4660" cy="486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39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467D7-8801-E9E8-F07B-6CE8FD366EFE}"/>
              </a:ext>
            </a:extLst>
          </p:cNvPr>
          <p:cNvPicPr>
            <a:picLocks noChangeAspect="1"/>
          </p:cNvPicPr>
          <p:nvPr/>
        </p:nvPicPr>
        <p:blipFill>
          <a:blip r:embed="rId2"/>
          <a:stretch>
            <a:fillRect/>
          </a:stretch>
        </p:blipFill>
        <p:spPr>
          <a:xfrm>
            <a:off x="0" y="1440346"/>
            <a:ext cx="9144000" cy="278758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9" name="Content Placeholder 3">
            <a:extLst>
              <a:ext uri="{FF2B5EF4-FFF2-40B4-BE49-F238E27FC236}">
                <a16:creationId xmlns:a16="http://schemas.microsoft.com/office/drawing/2014/main" id="{C3372532-CC25-F81F-9005-81F74F5E39B5}"/>
              </a:ext>
            </a:extLst>
          </p:cNvPr>
          <p:cNvSpPr>
            <a:spLocks noGrp="1"/>
          </p:cNvSpPr>
          <p:nvPr>
            <p:ph idx="1"/>
          </p:nvPr>
        </p:nvSpPr>
        <p:spPr>
          <a:xfrm>
            <a:off x="395536" y="773959"/>
            <a:ext cx="8424936" cy="3886023"/>
          </a:xfrm>
        </p:spPr>
        <p:txBody>
          <a:bodyPr>
            <a:normAutofit/>
          </a:bodyPr>
          <a:lstStyle/>
          <a:p>
            <a:pPr algn="l"/>
            <a:r>
              <a:rPr lang="en-US" sz="2000" dirty="0"/>
              <a:t>In the right pane the PO Line will already be in edit mode:</a:t>
            </a:r>
            <a:endParaRPr lang="LID4096" sz="2000" dirty="0"/>
          </a:p>
        </p:txBody>
      </p:sp>
      <p:sp>
        <p:nvSpPr>
          <p:cNvPr id="20" name="Rectangle 19">
            <a:extLst>
              <a:ext uri="{FF2B5EF4-FFF2-40B4-BE49-F238E27FC236}">
                <a16:creationId xmlns:a16="http://schemas.microsoft.com/office/drawing/2014/main" id="{1A836777-2C38-CDC0-8495-1EFA0325A973}"/>
              </a:ext>
            </a:extLst>
          </p:cNvPr>
          <p:cNvSpPr/>
          <p:nvPr/>
        </p:nvSpPr>
        <p:spPr>
          <a:xfrm>
            <a:off x="8172400" y="1441309"/>
            <a:ext cx="288032" cy="266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162FEC-5C7E-E95E-AD16-B3079A53FFD4}"/>
              </a:ext>
            </a:extLst>
          </p:cNvPr>
          <p:cNvSpPr txBox="1"/>
          <p:nvPr/>
        </p:nvSpPr>
        <p:spPr>
          <a:xfrm>
            <a:off x="6732240" y="3075806"/>
            <a:ext cx="1296144" cy="923330"/>
          </a:xfrm>
          <a:prstGeom prst="rect">
            <a:avLst/>
          </a:prstGeom>
          <a:solidFill>
            <a:schemeClr val="bg1"/>
          </a:solidFill>
          <a:ln>
            <a:solidFill>
              <a:schemeClr val="accent1"/>
            </a:solidFill>
          </a:ln>
        </p:spPr>
        <p:txBody>
          <a:bodyPr wrap="square" rtlCol="0">
            <a:spAutoFit/>
          </a:bodyPr>
          <a:lstStyle/>
          <a:p>
            <a:r>
              <a:rPr lang="en-US" dirty="0"/>
              <a:t>PO Line can be edited and saved</a:t>
            </a:r>
          </a:p>
        </p:txBody>
      </p:sp>
    </p:spTree>
    <p:extLst>
      <p:ext uri="{BB962C8B-B14F-4D97-AF65-F5344CB8AC3E}">
        <p14:creationId xmlns:p14="http://schemas.microsoft.com/office/powerpoint/2010/main" val="2348927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7C1B4-5979-9A29-5D0E-EC53DB8D8E14}"/>
              </a:ext>
            </a:extLst>
          </p:cNvPr>
          <p:cNvPicPr>
            <a:picLocks noChangeAspect="1"/>
          </p:cNvPicPr>
          <p:nvPr/>
        </p:nvPicPr>
        <p:blipFill>
          <a:blip r:embed="rId2"/>
          <a:stretch>
            <a:fillRect/>
          </a:stretch>
        </p:blipFill>
        <p:spPr>
          <a:xfrm>
            <a:off x="544849" y="1263003"/>
            <a:ext cx="7884368" cy="349071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9" name="Content Placeholder 3">
            <a:extLst>
              <a:ext uri="{FF2B5EF4-FFF2-40B4-BE49-F238E27FC236}">
                <a16:creationId xmlns:a16="http://schemas.microsoft.com/office/drawing/2014/main" id="{C3372532-CC25-F81F-9005-81F74F5E39B5}"/>
              </a:ext>
            </a:extLst>
          </p:cNvPr>
          <p:cNvSpPr>
            <a:spLocks noGrp="1"/>
          </p:cNvSpPr>
          <p:nvPr>
            <p:ph idx="1"/>
          </p:nvPr>
        </p:nvSpPr>
        <p:spPr>
          <a:xfrm>
            <a:off x="395536" y="773959"/>
            <a:ext cx="8424936" cy="3886023"/>
          </a:xfrm>
        </p:spPr>
        <p:txBody>
          <a:bodyPr>
            <a:normAutofit/>
          </a:bodyPr>
          <a:lstStyle/>
          <a:p>
            <a:pPr algn="l"/>
            <a:r>
              <a:rPr lang="en-US" dirty="0"/>
              <a:t>Navigate the POL via the sections or the scrollbar.</a:t>
            </a:r>
            <a:endParaRPr lang="LID4096" dirty="0"/>
          </a:p>
        </p:txBody>
      </p:sp>
      <p:sp>
        <p:nvSpPr>
          <p:cNvPr id="20" name="Rectangle 19">
            <a:extLst>
              <a:ext uri="{FF2B5EF4-FFF2-40B4-BE49-F238E27FC236}">
                <a16:creationId xmlns:a16="http://schemas.microsoft.com/office/drawing/2014/main" id="{1A836777-2C38-CDC0-8495-1EFA0325A973}"/>
              </a:ext>
            </a:extLst>
          </p:cNvPr>
          <p:cNvSpPr/>
          <p:nvPr/>
        </p:nvSpPr>
        <p:spPr>
          <a:xfrm>
            <a:off x="3707904" y="1779662"/>
            <a:ext cx="936104"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9C582D-A249-C2A3-564D-30324BEEBD8B}"/>
              </a:ext>
            </a:extLst>
          </p:cNvPr>
          <p:cNvSpPr txBox="1"/>
          <p:nvPr/>
        </p:nvSpPr>
        <p:spPr>
          <a:xfrm>
            <a:off x="6012160" y="3651870"/>
            <a:ext cx="1368152" cy="646331"/>
          </a:xfrm>
          <a:prstGeom prst="rect">
            <a:avLst/>
          </a:prstGeom>
          <a:solidFill>
            <a:schemeClr val="bg1"/>
          </a:solidFill>
          <a:ln>
            <a:solidFill>
              <a:schemeClr val="accent1"/>
            </a:solidFill>
          </a:ln>
        </p:spPr>
        <p:txBody>
          <a:bodyPr wrap="square" rtlCol="0">
            <a:spAutoFit/>
          </a:bodyPr>
          <a:lstStyle/>
          <a:p>
            <a:r>
              <a:rPr lang="en-US" dirty="0"/>
              <a:t>Or use the scroll bar</a:t>
            </a:r>
          </a:p>
        </p:txBody>
      </p:sp>
      <p:cxnSp>
        <p:nvCxnSpPr>
          <p:cNvPr id="23" name="Straight Arrow Connector 22">
            <a:extLst>
              <a:ext uri="{FF2B5EF4-FFF2-40B4-BE49-F238E27FC236}">
                <a16:creationId xmlns:a16="http://schemas.microsoft.com/office/drawing/2014/main" id="{C0EF67E6-E4EB-68EC-7040-38204AAE7DC8}"/>
              </a:ext>
            </a:extLst>
          </p:cNvPr>
          <p:cNvCxnSpPr/>
          <p:nvPr/>
        </p:nvCxnSpPr>
        <p:spPr>
          <a:xfrm flipH="1">
            <a:off x="4355976" y="1203598"/>
            <a:ext cx="360040"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0ED8E1-EEF0-14D5-E93E-13DCE0EAC4E1}"/>
              </a:ext>
            </a:extLst>
          </p:cNvPr>
          <p:cNvCxnSpPr>
            <a:cxnSpLocks/>
          </p:cNvCxnSpPr>
          <p:nvPr/>
        </p:nvCxnSpPr>
        <p:spPr>
          <a:xfrm flipV="1">
            <a:off x="7308304" y="2355726"/>
            <a:ext cx="936104" cy="1296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4955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7858A8-CA2F-195F-6DF2-52A3FB0CBCB9}"/>
              </a:ext>
            </a:extLst>
          </p:cNvPr>
          <p:cNvPicPr>
            <a:picLocks noChangeAspect="1"/>
          </p:cNvPicPr>
          <p:nvPr/>
        </p:nvPicPr>
        <p:blipFill>
          <a:blip r:embed="rId2"/>
          <a:stretch>
            <a:fillRect/>
          </a:stretch>
        </p:blipFill>
        <p:spPr>
          <a:xfrm>
            <a:off x="693379" y="1202698"/>
            <a:ext cx="7668344" cy="353733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8" name="Rectangle 17">
            <a:extLst>
              <a:ext uri="{FF2B5EF4-FFF2-40B4-BE49-F238E27FC236}">
                <a16:creationId xmlns:a16="http://schemas.microsoft.com/office/drawing/2014/main" id="{62B79AF9-7BCF-4F0C-8482-2C0076FF7309}"/>
              </a:ext>
            </a:extLst>
          </p:cNvPr>
          <p:cNvSpPr/>
          <p:nvPr/>
        </p:nvSpPr>
        <p:spPr>
          <a:xfrm>
            <a:off x="7398568" y="1707654"/>
            <a:ext cx="4137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dirty="0"/>
              <a:t>The POL can be edited in the right-side panel.</a:t>
            </a:r>
            <a:endParaRPr lang="LID4096" dirty="0"/>
          </a:p>
        </p:txBody>
      </p:sp>
    </p:spTree>
    <p:extLst>
      <p:ext uri="{BB962C8B-B14F-4D97-AF65-F5344CB8AC3E}">
        <p14:creationId xmlns:p14="http://schemas.microsoft.com/office/powerpoint/2010/main" val="2036296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dirty="0"/>
              <a:t>Both the Functional as well as Informative actions may be accessed on the POL in the right-side panel.</a:t>
            </a:r>
          </a:p>
          <a:p>
            <a:pPr lvl="1"/>
            <a:r>
              <a:rPr lang="en-US" sz="2400" dirty="0"/>
              <a:t>Functional actions include "Assign To", "Change Bib Reference", "Close" and "Relink".</a:t>
            </a:r>
          </a:p>
          <a:p>
            <a:pPr lvl="1"/>
            <a:r>
              <a:rPr lang="en-US" sz="2400" dirty="0"/>
              <a:t>Informative Actions include "Bib Description", "Invoice Lines", Associated PO Lines", "Communications", "History" and "Attachments".</a:t>
            </a:r>
            <a:endParaRPr lang="LID4096" sz="2400" dirty="0"/>
          </a:p>
        </p:txBody>
      </p:sp>
    </p:spTree>
    <p:extLst>
      <p:ext uri="{BB962C8B-B14F-4D97-AF65-F5344CB8AC3E}">
        <p14:creationId xmlns:p14="http://schemas.microsoft.com/office/powerpoint/2010/main" val="1152729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06AEA8A-1D27-7931-4856-0AEF0F091A09}"/>
              </a:ext>
            </a:extLst>
          </p:cNvPr>
          <p:cNvPicPr>
            <a:picLocks noChangeAspect="1"/>
          </p:cNvPicPr>
          <p:nvPr/>
        </p:nvPicPr>
        <p:blipFill>
          <a:blip r:embed="rId2"/>
          <a:stretch>
            <a:fillRect/>
          </a:stretch>
        </p:blipFill>
        <p:spPr>
          <a:xfrm>
            <a:off x="14741" y="1131590"/>
            <a:ext cx="9144000" cy="390457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9" name="Rectangle 18">
            <a:extLst>
              <a:ext uri="{FF2B5EF4-FFF2-40B4-BE49-F238E27FC236}">
                <a16:creationId xmlns:a16="http://schemas.microsoft.com/office/drawing/2014/main" id="{70A9E19F-C7C0-4999-9E21-C398FBF8B73D}"/>
              </a:ext>
            </a:extLst>
          </p:cNvPr>
          <p:cNvSpPr/>
          <p:nvPr/>
        </p:nvSpPr>
        <p:spPr>
          <a:xfrm>
            <a:off x="3770973" y="3625112"/>
            <a:ext cx="1080120" cy="1162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sz="1800" dirty="0"/>
              <a:t>Functional and informative actions may be taken on the POL in the right side panel.</a:t>
            </a:r>
            <a:endParaRPr lang="LID4096" sz="1800" dirty="0"/>
          </a:p>
        </p:txBody>
      </p:sp>
      <p:sp>
        <p:nvSpPr>
          <p:cNvPr id="21" name="TextBox 20">
            <a:extLst>
              <a:ext uri="{FF2B5EF4-FFF2-40B4-BE49-F238E27FC236}">
                <a16:creationId xmlns:a16="http://schemas.microsoft.com/office/drawing/2014/main" id="{55AAEC15-574A-4DFA-934D-9E60D9F25493}"/>
              </a:ext>
            </a:extLst>
          </p:cNvPr>
          <p:cNvSpPr txBox="1"/>
          <p:nvPr/>
        </p:nvSpPr>
        <p:spPr>
          <a:xfrm>
            <a:off x="5569157" y="3835390"/>
            <a:ext cx="1966864" cy="338554"/>
          </a:xfrm>
          <a:prstGeom prst="rect">
            <a:avLst/>
          </a:prstGeom>
          <a:solidFill>
            <a:schemeClr val="bg1"/>
          </a:solidFill>
          <a:ln>
            <a:solidFill>
              <a:schemeClr val="tx1"/>
            </a:solidFill>
          </a:ln>
        </p:spPr>
        <p:txBody>
          <a:bodyPr wrap="square" rtlCol="0">
            <a:spAutoFit/>
          </a:bodyPr>
          <a:lstStyle/>
          <a:p>
            <a:r>
              <a:rPr lang="en-US" sz="1600" dirty="0"/>
              <a:t>Informative actions</a:t>
            </a:r>
          </a:p>
        </p:txBody>
      </p:sp>
      <p:cxnSp>
        <p:nvCxnSpPr>
          <p:cNvPr id="23" name="Straight Arrow Connector 22">
            <a:extLst>
              <a:ext uri="{FF2B5EF4-FFF2-40B4-BE49-F238E27FC236}">
                <a16:creationId xmlns:a16="http://schemas.microsoft.com/office/drawing/2014/main" id="{95711EEE-52B3-498D-B59D-9313213327EF}"/>
              </a:ext>
            </a:extLst>
          </p:cNvPr>
          <p:cNvCxnSpPr>
            <a:cxnSpLocks/>
          </p:cNvCxnSpPr>
          <p:nvPr/>
        </p:nvCxnSpPr>
        <p:spPr>
          <a:xfrm flipH="1">
            <a:off x="4911209" y="4083918"/>
            <a:ext cx="668903"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8622E28-61CC-4173-9252-331A530AB235}"/>
              </a:ext>
            </a:extLst>
          </p:cNvPr>
          <p:cNvSpPr/>
          <p:nvPr/>
        </p:nvSpPr>
        <p:spPr>
          <a:xfrm>
            <a:off x="5207200" y="1707654"/>
            <a:ext cx="2821184" cy="21602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F61864-8579-F82F-3F79-369B6A9F56D5}"/>
              </a:ext>
            </a:extLst>
          </p:cNvPr>
          <p:cNvSpPr txBox="1"/>
          <p:nvPr/>
        </p:nvSpPr>
        <p:spPr>
          <a:xfrm>
            <a:off x="2971497" y="1275606"/>
            <a:ext cx="1966864" cy="338554"/>
          </a:xfrm>
          <a:prstGeom prst="rect">
            <a:avLst/>
          </a:prstGeom>
          <a:solidFill>
            <a:schemeClr val="bg1"/>
          </a:solidFill>
          <a:ln>
            <a:solidFill>
              <a:schemeClr val="tx1"/>
            </a:solidFill>
          </a:ln>
        </p:spPr>
        <p:txBody>
          <a:bodyPr wrap="square" rtlCol="0">
            <a:spAutoFit/>
          </a:bodyPr>
          <a:lstStyle/>
          <a:p>
            <a:r>
              <a:rPr lang="en-US" sz="1600" dirty="0"/>
              <a:t>Functional actions</a:t>
            </a:r>
          </a:p>
        </p:txBody>
      </p:sp>
      <p:sp>
        <p:nvSpPr>
          <p:cNvPr id="37" name="Rectangle 36">
            <a:extLst>
              <a:ext uri="{FF2B5EF4-FFF2-40B4-BE49-F238E27FC236}">
                <a16:creationId xmlns:a16="http://schemas.microsoft.com/office/drawing/2014/main" id="{FF952E30-B5EC-D086-C631-9CCA59963781}"/>
              </a:ext>
            </a:extLst>
          </p:cNvPr>
          <p:cNvSpPr/>
          <p:nvPr/>
        </p:nvSpPr>
        <p:spPr>
          <a:xfrm>
            <a:off x="7164288" y="1923678"/>
            <a:ext cx="863016" cy="51131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4B173441-A8F4-90BF-2930-32CF5C36AD4F}"/>
              </a:ext>
            </a:extLst>
          </p:cNvPr>
          <p:cNvCxnSpPr>
            <a:cxnSpLocks/>
          </p:cNvCxnSpPr>
          <p:nvPr/>
        </p:nvCxnSpPr>
        <p:spPr>
          <a:xfrm>
            <a:off x="4932040" y="1419622"/>
            <a:ext cx="792088" cy="266546"/>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87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26DC52-F227-8FDF-C281-01F686F3351F}"/>
              </a:ext>
            </a:extLst>
          </p:cNvPr>
          <p:cNvPicPr>
            <a:picLocks noChangeAspect="1"/>
          </p:cNvPicPr>
          <p:nvPr/>
        </p:nvPicPr>
        <p:blipFill>
          <a:blip r:embed="rId2"/>
          <a:stretch>
            <a:fillRect/>
          </a:stretch>
        </p:blipFill>
        <p:spPr>
          <a:xfrm>
            <a:off x="737828" y="1086079"/>
            <a:ext cx="7668344" cy="3649932"/>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14741" y="699542"/>
            <a:ext cx="8949747" cy="3886023"/>
          </a:xfrm>
        </p:spPr>
        <p:txBody>
          <a:bodyPr>
            <a:normAutofit/>
          </a:bodyPr>
          <a:lstStyle/>
          <a:p>
            <a:pPr algn="l"/>
            <a:r>
              <a:rPr lang="en-US" sz="1800" dirty="0"/>
              <a:t>Note that the column containing the sections and information actions can be collapsed</a:t>
            </a:r>
            <a:endParaRPr lang="LID4096" sz="1800" dirty="0"/>
          </a:p>
        </p:txBody>
      </p:sp>
      <p:sp>
        <p:nvSpPr>
          <p:cNvPr id="21" name="TextBox 20">
            <a:extLst>
              <a:ext uri="{FF2B5EF4-FFF2-40B4-BE49-F238E27FC236}">
                <a16:creationId xmlns:a16="http://schemas.microsoft.com/office/drawing/2014/main" id="{55AAEC15-574A-4DFA-934D-9E60D9F25493}"/>
              </a:ext>
            </a:extLst>
          </p:cNvPr>
          <p:cNvSpPr txBox="1"/>
          <p:nvPr/>
        </p:nvSpPr>
        <p:spPr>
          <a:xfrm>
            <a:off x="5569157" y="3835390"/>
            <a:ext cx="1966864" cy="338554"/>
          </a:xfrm>
          <a:prstGeom prst="rect">
            <a:avLst/>
          </a:prstGeom>
          <a:solidFill>
            <a:schemeClr val="bg1"/>
          </a:solidFill>
          <a:ln>
            <a:solidFill>
              <a:schemeClr val="tx1"/>
            </a:solidFill>
          </a:ln>
        </p:spPr>
        <p:txBody>
          <a:bodyPr wrap="square" rtlCol="0">
            <a:spAutoFit/>
          </a:bodyPr>
          <a:lstStyle/>
          <a:p>
            <a:r>
              <a:rPr lang="en-US" sz="1600" dirty="0"/>
              <a:t>Collapse the column</a:t>
            </a:r>
          </a:p>
        </p:txBody>
      </p:sp>
      <p:cxnSp>
        <p:nvCxnSpPr>
          <p:cNvPr id="7" name="Straight Arrow Connector 6">
            <a:extLst>
              <a:ext uri="{FF2B5EF4-FFF2-40B4-BE49-F238E27FC236}">
                <a16:creationId xmlns:a16="http://schemas.microsoft.com/office/drawing/2014/main" id="{3FE45964-87CB-0AA8-23B1-441B914C923E}"/>
              </a:ext>
            </a:extLst>
          </p:cNvPr>
          <p:cNvCxnSpPr/>
          <p:nvPr/>
        </p:nvCxnSpPr>
        <p:spPr>
          <a:xfrm flipH="1">
            <a:off x="4788024" y="4173944"/>
            <a:ext cx="781133" cy="342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274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74B283-66ED-0633-ED24-5B15F5282CF4}"/>
              </a:ext>
            </a:extLst>
          </p:cNvPr>
          <p:cNvPicPr>
            <a:picLocks noChangeAspect="1"/>
          </p:cNvPicPr>
          <p:nvPr/>
        </p:nvPicPr>
        <p:blipFill>
          <a:blip r:embed="rId2"/>
          <a:stretch>
            <a:fillRect/>
          </a:stretch>
        </p:blipFill>
        <p:spPr>
          <a:xfrm>
            <a:off x="701824" y="1120378"/>
            <a:ext cx="7740352" cy="367042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14741" y="699542"/>
            <a:ext cx="8949747" cy="3886023"/>
          </a:xfrm>
        </p:spPr>
        <p:txBody>
          <a:bodyPr>
            <a:normAutofit/>
          </a:bodyPr>
          <a:lstStyle/>
          <a:p>
            <a:pPr algn="l"/>
            <a:r>
              <a:rPr lang="en-US" sz="1800" dirty="0"/>
              <a:t>The column is now collapsed</a:t>
            </a:r>
            <a:endParaRPr lang="LID4096" sz="1800" dirty="0"/>
          </a:p>
        </p:txBody>
      </p:sp>
      <p:sp>
        <p:nvSpPr>
          <p:cNvPr id="21" name="TextBox 20">
            <a:extLst>
              <a:ext uri="{FF2B5EF4-FFF2-40B4-BE49-F238E27FC236}">
                <a16:creationId xmlns:a16="http://schemas.microsoft.com/office/drawing/2014/main" id="{55AAEC15-574A-4DFA-934D-9E60D9F25493}"/>
              </a:ext>
            </a:extLst>
          </p:cNvPr>
          <p:cNvSpPr txBox="1"/>
          <p:nvPr/>
        </p:nvSpPr>
        <p:spPr>
          <a:xfrm>
            <a:off x="4777069" y="3835390"/>
            <a:ext cx="1966864" cy="338554"/>
          </a:xfrm>
          <a:prstGeom prst="rect">
            <a:avLst/>
          </a:prstGeom>
          <a:solidFill>
            <a:schemeClr val="bg1"/>
          </a:solidFill>
          <a:ln>
            <a:solidFill>
              <a:schemeClr val="tx1"/>
            </a:solidFill>
          </a:ln>
        </p:spPr>
        <p:txBody>
          <a:bodyPr wrap="square" rtlCol="0">
            <a:spAutoFit/>
          </a:bodyPr>
          <a:lstStyle/>
          <a:p>
            <a:r>
              <a:rPr lang="en-US" sz="1600" dirty="0"/>
              <a:t>Open the column</a:t>
            </a:r>
          </a:p>
        </p:txBody>
      </p:sp>
      <p:cxnSp>
        <p:nvCxnSpPr>
          <p:cNvPr id="7" name="Straight Arrow Connector 6">
            <a:extLst>
              <a:ext uri="{FF2B5EF4-FFF2-40B4-BE49-F238E27FC236}">
                <a16:creationId xmlns:a16="http://schemas.microsoft.com/office/drawing/2014/main" id="{3FE45964-87CB-0AA8-23B1-441B914C923E}"/>
              </a:ext>
            </a:extLst>
          </p:cNvPr>
          <p:cNvCxnSpPr/>
          <p:nvPr/>
        </p:nvCxnSpPr>
        <p:spPr>
          <a:xfrm flipH="1">
            <a:off x="3995936" y="4173944"/>
            <a:ext cx="781133" cy="342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142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Slide-Out Panel</a:t>
            </a:r>
            <a:endParaRPr lang="LID4096" dirty="0"/>
          </a:p>
        </p:txBody>
      </p:sp>
    </p:spTree>
    <p:extLst>
      <p:ext uri="{BB962C8B-B14F-4D97-AF65-F5344CB8AC3E}">
        <p14:creationId xmlns:p14="http://schemas.microsoft.com/office/powerpoint/2010/main" val="178562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presentation of the various assignment options as facets (Unassigned, Assigned to me, Assigned to others) enables the user to search for PO lines and immediately work on them (without the extra step of "Go to task list"). </a:t>
            </a:r>
          </a:p>
          <a:p>
            <a:pPr algn="l"/>
            <a:r>
              <a:rPr lang="en-US" dirty="0"/>
              <a:t>After selecting "Acquisitions &gt; Purchase Order Lines  &gt; All PO Lines" there is a list of all PO Lines and facets by assignment.</a:t>
            </a:r>
          </a:p>
          <a:p>
            <a:pPr algn="l"/>
            <a:r>
              <a:rPr lang="en-US" dirty="0"/>
              <a:t>The new "All PO lines" menu link allows the staff user to view all PO lines of all types and workflow steps (statuses).</a:t>
            </a:r>
          </a:p>
          <a:p>
            <a:pPr algn="l"/>
            <a:endParaRPr lang="LID4096" dirty="0"/>
          </a:p>
        </p:txBody>
      </p:sp>
    </p:spTree>
    <p:extLst>
      <p:ext uri="{BB962C8B-B14F-4D97-AF65-F5344CB8AC3E}">
        <p14:creationId xmlns:p14="http://schemas.microsoft.com/office/powerpoint/2010/main" val="3462012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lnSpcReduction="10000"/>
          </a:bodyPr>
          <a:lstStyle/>
          <a:p>
            <a:pPr algn="l"/>
            <a:r>
              <a:rPr lang="en-US" dirty="0"/>
              <a:t>The slide out panel enables the staff user to access entities which relate to the PO line while keeping the PO line in the background at all times. </a:t>
            </a:r>
          </a:p>
          <a:p>
            <a:pPr algn="l"/>
            <a:r>
              <a:rPr lang="en-US" dirty="0"/>
              <a:t>For example, staff users who work on a PO line and would like to view/modify the information of the item associated with the PO line can click on the ellipsis (...) action located at the "Ordered Items section" and from there navigate to a sliding panel which holds the item's information. </a:t>
            </a:r>
          </a:p>
          <a:p>
            <a:pPr algn="l"/>
            <a:r>
              <a:rPr lang="en-US" dirty="0"/>
              <a:t>To close the panel users can either save the item or click on the "X" icon to close it. The sliding panel is used for displaying multiple entities while working on a PO line. </a:t>
            </a:r>
            <a:endParaRPr lang="LID4096" dirty="0"/>
          </a:p>
        </p:txBody>
      </p:sp>
    </p:spTree>
    <p:extLst>
      <p:ext uri="{BB962C8B-B14F-4D97-AF65-F5344CB8AC3E}">
        <p14:creationId xmlns:p14="http://schemas.microsoft.com/office/powerpoint/2010/main" val="1376005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79A3B-171B-0462-A948-130EC48734EC}"/>
              </a:ext>
            </a:extLst>
          </p:cNvPr>
          <p:cNvPicPr>
            <a:picLocks noChangeAspect="1"/>
          </p:cNvPicPr>
          <p:nvPr/>
        </p:nvPicPr>
        <p:blipFill>
          <a:blip r:embed="rId2"/>
          <a:stretch>
            <a:fillRect/>
          </a:stretch>
        </p:blipFill>
        <p:spPr>
          <a:xfrm>
            <a:off x="0" y="1294415"/>
            <a:ext cx="9144000" cy="307753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will click now the "edit" link in the "Ordered Items" section</a:t>
            </a:r>
            <a:endParaRPr lang="LID4096" dirty="0"/>
          </a:p>
        </p:txBody>
      </p:sp>
      <p:cxnSp>
        <p:nvCxnSpPr>
          <p:cNvPr id="7" name="Straight Arrow Connector 6">
            <a:extLst>
              <a:ext uri="{FF2B5EF4-FFF2-40B4-BE49-F238E27FC236}">
                <a16:creationId xmlns:a16="http://schemas.microsoft.com/office/drawing/2014/main" id="{6C5257BF-9071-461E-93E9-E6D4080ADF9D}"/>
              </a:ext>
            </a:extLst>
          </p:cNvPr>
          <p:cNvCxnSpPr>
            <a:cxnSpLocks/>
          </p:cNvCxnSpPr>
          <p:nvPr/>
        </p:nvCxnSpPr>
        <p:spPr>
          <a:xfrm>
            <a:off x="7740352" y="3291830"/>
            <a:ext cx="50405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787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1104A5-3362-8999-2810-A1B3C3108873}"/>
              </a:ext>
            </a:extLst>
          </p:cNvPr>
          <p:cNvPicPr>
            <a:picLocks noChangeAspect="1"/>
          </p:cNvPicPr>
          <p:nvPr/>
        </p:nvPicPr>
        <p:blipFill>
          <a:blip r:embed="rId2"/>
          <a:stretch>
            <a:fillRect/>
          </a:stretch>
        </p:blipFill>
        <p:spPr>
          <a:xfrm>
            <a:off x="0" y="1266730"/>
            <a:ext cx="9144000" cy="368128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Physical Item editor slides out in a new panel</a:t>
            </a:r>
            <a:endParaRPr lang="LID4096" dirty="0"/>
          </a:p>
        </p:txBody>
      </p:sp>
      <p:sp>
        <p:nvSpPr>
          <p:cNvPr id="9" name="TextBox 8">
            <a:extLst>
              <a:ext uri="{FF2B5EF4-FFF2-40B4-BE49-F238E27FC236}">
                <a16:creationId xmlns:a16="http://schemas.microsoft.com/office/drawing/2014/main" id="{4CC597F7-A933-458B-81C8-22EBD1D733CB}"/>
              </a:ext>
            </a:extLst>
          </p:cNvPr>
          <p:cNvSpPr txBox="1"/>
          <p:nvPr/>
        </p:nvSpPr>
        <p:spPr>
          <a:xfrm>
            <a:off x="1331640" y="4008499"/>
            <a:ext cx="1966864" cy="338554"/>
          </a:xfrm>
          <a:prstGeom prst="rect">
            <a:avLst/>
          </a:prstGeom>
          <a:solidFill>
            <a:schemeClr val="bg1"/>
          </a:solidFill>
          <a:ln>
            <a:solidFill>
              <a:schemeClr val="tx1"/>
            </a:solidFill>
          </a:ln>
        </p:spPr>
        <p:txBody>
          <a:bodyPr wrap="square" rtlCol="0">
            <a:spAutoFit/>
          </a:bodyPr>
          <a:lstStyle/>
          <a:p>
            <a:r>
              <a:rPr lang="en-US" sz="1600" dirty="0"/>
              <a:t>Close the panel here</a:t>
            </a:r>
          </a:p>
        </p:txBody>
      </p:sp>
      <p:cxnSp>
        <p:nvCxnSpPr>
          <p:cNvPr id="10" name="Straight Arrow Connector 9">
            <a:extLst>
              <a:ext uri="{FF2B5EF4-FFF2-40B4-BE49-F238E27FC236}">
                <a16:creationId xmlns:a16="http://schemas.microsoft.com/office/drawing/2014/main" id="{8A4022C4-5C4F-4250-8479-2C6F0F2BE9C2}"/>
              </a:ext>
            </a:extLst>
          </p:cNvPr>
          <p:cNvCxnSpPr>
            <a:cxnSpLocks/>
          </p:cNvCxnSpPr>
          <p:nvPr/>
        </p:nvCxnSpPr>
        <p:spPr>
          <a:xfrm flipV="1">
            <a:off x="1598841" y="3507854"/>
            <a:ext cx="380871" cy="5006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468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7378C-E2A1-E518-AA20-56347D518DAE}"/>
              </a:ext>
            </a:extLst>
          </p:cNvPr>
          <p:cNvPicPr>
            <a:picLocks noChangeAspect="1"/>
          </p:cNvPicPr>
          <p:nvPr/>
        </p:nvPicPr>
        <p:blipFill>
          <a:blip r:embed="rId2"/>
          <a:stretch>
            <a:fillRect/>
          </a:stretch>
        </p:blipFill>
        <p:spPr>
          <a:xfrm>
            <a:off x="0" y="1215921"/>
            <a:ext cx="9144000" cy="358807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will click now the link to the PO</a:t>
            </a:r>
            <a:endParaRPr lang="LID4096" dirty="0"/>
          </a:p>
        </p:txBody>
      </p:sp>
      <p:cxnSp>
        <p:nvCxnSpPr>
          <p:cNvPr id="7" name="Straight Arrow Connector 6">
            <a:extLst>
              <a:ext uri="{FF2B5EF4-FFF2-40B4-BE49-F238E27FC236}">
                <a16:creationId xmlns:a16="http://schemas.microsoft.com/office/drawing/2014/main" id="{6C5257BF-9071-461E-93E9-E6D4080ADF9D}"/>
              </a:ext>
            </a:extLst>
          </p:cNvPr>
          <p:cNvCxnSpPr>
            <a:cxnSpLocks/>
          </p:cNvCxnSpPr>
          <p:nvPr/>
        </p:nvCxnSpPr>
        <p:spPr>
          <a:xfrm flipH="1">
            <a:off x="5364088" y="3435846"/>
            <a:ext cx="576064" cy="5790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9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C9C3F-A839-3693-1782-2F5C06D028A3}"/>
              </a:ext>
            </a:extLst>
          </p:cNvPr>
          <p:cNvPicPr>
            <a:picLocks noChangeAspect="1"/>
          </p:cNvPicPr>
          <p:nvPr/>
        </p:nvPicPr>
        <p:blipFill>
          <a:blip r:embed="rId2"/>
          <a:stretch>
            <a:fillRect/>
          </a:stretch>
        </p:blipFill>
        <p:spPr>
          <a:xfrm>
            <a:off x="611560" y="1304071"/>
            <a:ext cx="7897505" cy="346442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PO slides out in a new panel</a:t>
            </a:r>
            <a:endParaRPr lang="LID4096" dirty="0"/>
          </a:p>
        </p:txBody>
      </p:sp>
      <p:sp>
        <p:nvSpPr>
          <p:cNvPr id="9" name="TextBox 8">
            <a:extLst>
              <a:ext uri="{FF2B5EF4-FFF2-40B4-BE49-F238E27FC236}">
                <a16:creationId xmlns:a16="http://schemas.microsoft.com/office/drawing/2014/main" id="{4CC597F7-A933-458B-81C8-22EBD1D733CB}"/>
              </a:ext>
            </a:extLst>
          </p:cNvPr>
          <p:cNvSpPr txBox="1"/>
          <p:nvPr/>
        </p:nvSpPr>
        <p:spPr>
          <a:xfrm>
            <a:off x="1331640" y="4008499"/>
            <a:ext cx="1966864" cy="338554"/>
          </a:xfrm>
          <a:prstGeom prst="rect">
            <a:avLst/>
          </a:prstGeom>
          <a:solidFill>
            <a:schemeClr val="bg1"/>
          </a:solidFill>
          <a:ln>
            <a:solidFill>
              <a:schemeClr val="tx1"/>
            </a:solidFill>
          </a:ln>
        </p:spPr>
        <p:txBody>
          <a:bodyPr wrap="square" rtlCol="0">
            <a:spAutoFit/>
          </a:bodyPr>
          <a:lstStyle/>
          <a:p>
            <a:r>
              <a:rPr lang="en-US" sz="1600" dirty="0"/>
              <a:t>Close the panel here</a:t>
            </a:r>
          </a:p>
        </p:txBody>
      </p:sp>
      <p:cxnSp>
        <p:nvCxnSpPr>
          <p:cNvPr id="10" name="Straight Arrow Connector 9">
            <a:extLst>
              <a:ext uri="{FF2B5EF4-FFF2-40B4-BE49-F238E27FC236}">
                <a16:creationId xmlns:a16="http://schemas.microsoft.com/office/drawing/2014/main" id="{8A4022C4-5C4F-4250-8479-2C6F0F2BE9C2}"/>
              </a:ext>
            </a:extLst>
          </p:cNvPr>
          <p:cNvCxnSpPr>
            <a:cxnSpLocks/>
          </p:cNvCxnSpPr>
          <p:nvPr/>
        </p:nvCxnSpPr>
        <p:spPr>
          <a:xfrm flipV="1">
            <a:off x="1598841" y="3291830"/>
            <a:ext cx="0" cy="716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581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Receiving Items from within the PO Line</a:t>
            </a:r>
            <a:endParaRPr lang="LID4096" dirty="0"/>
          </a:p>
        </p:txBody>
      </p:sp>
    </p:spTree>
    <p:extLst>
      <p:ext uri="{BB962C8B-B14F-4D97-AF65-F5344CB8AC3E}">
        <p14:creationId xmlns:p14="http://schemas.microsoft.com/office/powerpoint/2010/main" val="30432670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It is possible to receive items for a PO Line directly from within the POL.</a:t>
            </a:r>
          </a:p>
          <a:p>
            <a:pPr algn="l"/>
            <a:r>
              <a:rPr lang="en-US" dirty="0"/>
              <a:t>This saves time, preventing the staff user from needing to navigate to the Receiving Workbench in order to receive the item.</a:t>
            </a:r>
          </a:p>
          <a:p>
            <a:pPr algn="l"/>
            <a:r>
              <a:rPr lang="en-US" dirty="0"/>
              <a:t>The staff user does not need to exit the PO Line and click the "Receive" link under the "Actions &gt; Receiving and Invoicing" section of the menu.</a:t>
            </a:r>
          </a:p>
          <a:p>
            <a:pPr algn="l"/>
            <a:endParaRPr lang="LID4096" dirty="0"/>
          </a:p>
        </p:txBody>
      </p:sp>
    </p:spTree>
    <p:extLst>
      <p:ext uri="{BB962C8B-B14F-4D97-AF65-F5344CB8AC3E}">
        <p14:creationId xmlns:p14="http://schemas.microsoft.com/office/powerpoint/2010/main" val="38877647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933695"/>
          </a:xfrm>
        </p:spPr>
        <p:txBody>
          <a:bodyPr>
            <a:normAutofit/>
          </a:bodyPr>
          <a:lstStyle/>
          <a:p>
            <a:pPr algn="l"/>
            <a:r>
              <a:rPr lang="en-US" dirty="0"/>
              <a:t>Here we are in a PO Line in the "Ordered Items" section.</a:t>
            </a:r>
          </a:p>
          <a:p>
            <a:pPr algn="l"/>
            <a:r>
              <a:rPr lang="en-US" dirty="0"/>
              <a:t>We will click "Receive" for item barcode AU39560</a:t>
            </a:r>
          </a:p>
          <a:p>
            <a:pPr algn="l"/>
            <a:endParaRPr lang="LID4096" dirty="0"/>
          </a:p>
        </p:txBody>
      </p:sp>
      <p:sp>
        <p:nvSpPr>
          <p:cNvPr id="7" name="Rectangle 6">
            <a:extLst>
              <a:ext uri="{FF2B5EF4-FFF2-40B4-BE49-F238E27FC236}">
                <a16:creationId xmlns:a16="http://schemas.microsoft.com/office/drawing/2014/main" id="{B980CE18-92BD-4756-B878-9290BA3938C4}"/>
              </a:ext>
            </a:extLst>
          </p:cNvPr>
          <p:cNvSpPr/>
          <p:nvPr/>
        </p:nvSpPr>
        <p:spPr>
          <a:xfrm>
            <a:off x="7380312" y="343584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740E10-80C0-846B-BCEB-9489353381D6}"/>
              </a:ext>
            </a:extLst>
          </p:cNvPr>
          <p:cNvPicPr>
            <a:picLocks noChangeAspect="1"/>
          </p:cNvPicPr>
          <p:nvPr/>
        </p:nvPicPr>
        <p:blipFill>
          <a:blip r:embed="rId2"/>
          <a:stretch>
            <a:fillRect/>
          </a:stretch>
        </p:blipFill>
        <p:spPr>
          <a:xfrm>
            <a:off x="0" y="2187318"/>
            <a:ext cx="9144000" cy="2112624"/>
          </a:xfrm>
          <a:prstGeom prst="rect">
            <a:avLst/>
          </a:prstGeom>
          <a:ln>
            <a:solidFill>
              <a:schemeClr val="accent1"/>
            </a:solidFill>
          </a:ln>
        </p:spPr>
      </p:pic>
      <p:sp>
        <p:nvSpPr>
          <p:cNvPr id="9" name="Rectangle 8">
            <a:extLst>
              <a:ext uri="{FF2B5EF4-FFF2-40B4-BE49-F238E27FC236}">
                <a16:creationId xmlns:a16="http://schemas.microsoft.com/office/drawing/2014/main" id="{E8AB8039-5593-A851-6357-654422A6B8A2}"/>
              </a:ext>
            </a:extLst>
          </p:cNvPr>
          <p:cNvSpPr/>
          <p:nvPr/>
        </p:nvSpPr>
        <p:spPr>
          <a:xfrm>
            <a:off x="107504" y="2707966"/>
            <a:ext cx="1080120" cy="240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C2109F-1907-193B-19E5-780CF7440CE7}"/>
              </a:ext>
            </a:extLst>
          </p:cNvPr>
          <p:cNvSpPr/>
          <p:nvPr/>
        </p:nvSpPr>
        <p:spPr>
          <a:xfrm>
            <a:off x="7956376" y="3792275"/>
            <a:ext cx="58991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270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933695"/>
          </a:xfrm>
        </p:spPr>
        <p:txBody>
          <a:bodyPr>
            <a:normAutofit/>
          </a:bodyPr>
          <a:lstStyle/>
          <a:p>
            <a:pPr algn="l"/>
            <a:r>
              <a:rPr lang="en-US" dirty="0"/>
              <a:t>We then get a confirmation message to approve and then a message that the receiving process was activated.</a:t>
            </a:r>
          </a:p>
          <a:p>
            <a:pPr algn="l"/>
            <a:endParaRPr lang="LID4096" dirty="0"/>
          </a:p>
        </p:txBody>
      </p:sp>
      <p:pic>
        <p:nvPicPr>
          <p:cNvPr id="6" name="Picture 5">
            <a:extLst>
              <a:ext uri="{FF2B5EF4-FFF2-40B4-BE49-F238E27FC236}">
                <a16:creationId xmlns:a16="http://schemas.microsoft.com/office/drawing/2014/main" id="{A54ABFC6-B958-587E-0AA4-369C177A4A1F}"/>
              </a:ext>
            </a:extLst>
          </p:cNvPr>
          <p:cNvPicPr>
            <a:picLocks noChangeAspect="1"/>
          </p:cNvPicPr>
          <p:nvPr/>
        </p:nvPicPr>
        <p:blipFill>
          <a:blip r:embed="rId2"/>
          <a:stretch>
            <a:fillRect/>
          </a:stretch>
        </p:blipFill>
        <p:spPr>
          <a:xfrm>
            <a:off x="2042344" y="1808694"/>
            <a:ext cx="5049936" cy="1411128"/>
          </a:xfrm>
          <a:prstGeom prst="rect">
            <a:avLst/>
          </a:prstGeom>
          <a:ln>
            <a:solidFill>
              <a:schemeClr val="accent1"/>
            </a:solidFill>
          </a:ln>
        </p:spPr>
      </p:pic>
      <p:pic>
        <p:nvPicPr>
          <p:cNvPr id="9" name="Picture 8">
            <a:extLst>
              <a:ext uri="{FF2B5EF4-FFF2-40B4-BE49-F238E27FC236}">
                <a16:creationId xmlns:a16="http://schemas.microsoft.com/office/drawing/2014/main" id="{379A7591-D373-3649-291C-1CEEC03D2527}"/>
              </a:ext>
            </a:extLst>
          </p:cNvPr>
          <p:cNvPicPr>
            <a:picLocks noChangeAspect="1"/>
          </p:cNvPicPr>
          <p:nvPr/>
        </p:nvPicPr>
        <p:blipFill>
          <a:blip r:embed="rId3"/>
          <a:stretch>
            <a:fillRect/>
          </a:stretch>
        </p:blipFill>
        <p:spPr>
          <a:xfrm>
            <a:off x="3109912" y="3554834"/>
            <a:ext cx="2924175" cy="1038225"/>
          </a:xfrm>
          <a:prstGeom prst="rect">
            <a:avLst/>
          </a:prstGeom>
          <a:ln>
            <a:solidFill>
              <a:schemeClr val="accent1"/>
            </a:solidFill>
          </a:ln>
        </p:spPr>
      </p:pic>
    </p:spTree>
    <p:extLst>
      <p:ext uri="{BB962C8B-B14F-4D97-AF65-F5344CB8AC3E}">
        <p14:creationId xmlns:p14="http://schemas.microsoft.com/office/powerpoint/2010/main" val="3738076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B4570-64C8-1D27-124C-4B89245CA980}"/>
              </a:ext>
            </a:extLst>
          </p:cNvPr>
          <p:cNvPicPr>
            <a:picLocks noChangeAspect="1"/>
          </p:cNvPicPr>
          <p:nvPr/>
        </p:nvPicPr>
        <p:blipFill>
          <a:blip r:embed="rId2"/>
          <a:stretch>
            <a:fillRect/>
          </a:stretch>
        </p:blipFill>
        <p:spPr>
          <a:xfrm>
            <a:off x="0" y="2036681"/>
            <a:ext cx="9144000" cy="175920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There is then an indication in the PO Line that the item was received </a:t>
            </a:r>
          </a:p>
          <a:p>
            <a:pPr algn="l"/>
            <a:endParaRPr lang="LID4096" dirty="0"/>
          </a:p>
        </p:txBody>
      </p:sp>
      <p:sp>
        <p:nvSpPr>
          <p:cNvPr id="7" name="Rectangle 6">
            <a:extLst>
              <a:ext uri="{FF2B5EF4-FFF2-40B4-BE49-F238E27FC236}">
                <a16:creationId xmlns:a16="http://schemas.microsoft.com/office/drawing/2014/main" id="{A388CA2B-B878-44D0-BC56-39E3D269B9D2}"/>
              </a:ext>
            </a:extLst>
          </p:cNvPr>
          <p:cNvSpPr/>
          <p:nvPr/>
        </p:nvSpPr>
        <p:spPr>
          <a:xfrm>
            <a:off x="5357161" y="3113178"/>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7C2CBB-0B24-9F2B-2271-E3C05E7D4B96}"/>
              </a:ext>
            </a:extLst>
          </p:cNvPr>
          <p:cNvSpPr/>
          <p:nvPr/>
        </p:nvSpPr>
        <p:spPr>
          <a:xfrm>
            <a:off x="107504" y="2534377"/>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65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19929-4E79-1D24-823C-57719E9A5E5E}"/>
              </a:ext>
            </a:extLst>
          </p:cNvPr>
          <p:cNvPicPr>
            <a:picLocks noChangeAspect="1"/>
          </p:cNvPicPr>
          <p:nvPr/>
        </p:nvPicPr>
        <p:blipFill>
          <a:blip r:embed="rId2"/>
          <a:stretch>
            <a:fillRect/>
          </a:stretch>
        </p:blipFill>
        <p:spPr>
          <a:xfrm>
            <a:off x="0" y="1239247"/>
            <a:ext cx="9144000" cy="363675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0" y="1635646"/>
            <a:ext cx="125963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3AF48B62-0590-42A9-85D9-EDBBED0FD12C}"/>
              </a:ext>
            </a:extLst>
          </p:cNvPr>
          <p:cNvSpPr>
            <a:spLocks noGrp="1"/>
          </p:cNvSpPr>
          <p:nvPr>
            <p:ph idx="1"/>
          </p:nvPr>
        </p:nvSpPr>
        <p:spPr>
          <a:xfrm>
            <a:off x="395536" y="773960"/>
            <a:ext cx="8424936" cy="576064"/>
          </a:xfrm>
        </p:spPr>
        <p:txBody>
          <a:bodyPr>
            <a:normAutofit/>
          </a:bodyPr>
          <a:lstStyle/>
          <a:p>
            <a:pPr algn="l"/>
            <a:r>
              <a:rPr lang="en-US" dirty="0"/>
              <a:t>New faceted task list</a:t>
            </a:r>
          </a:p>
          <a:p>
            <a:pPr algn="l"/>
            <a:endParaRPr lang="LID4096" dirty="0"/>
          </a:p>
        </p:txBody>
      </p:sp>
    </p:spTree>
    <p:extLst>
      <p:ext uri="{BB962C8B-B14F-4D97-AF65-F5344CB8AC3E}">
        <p14:creationId xmlns:p14="http://schemas.microsoft.com/office/powerpoint/2010/main" val="348753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PO Line Actions Sensitive to Workflow Step</a:t>
            </a:r>
            <a:endParaRPr lang="LID4096" dirty="0"/>
          </a:p>
        </p:txBody>
      </p:sp>
    </p:spTree>
    <p:extLst>
      <p:ext uri="{BB962C8B-B14F-4D97-AF65-F5344CB8AC3E}">
        <p14:creationId xmlns:p14="http://schemas.microsoft.com/office/powerpoint/2010/main" val="3797063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PO line actions in both the left and right panels are sensitive to the workflow step of the PO line.</a:t>
            </a:r>
          </a:p>
          <a:p>
            <a:pPr algn="l"/>
            <a:r>
              <a:rPr lang="en-US" dirty="0"/>
              <a:t>As a result, different PO Lines may have different Main Actions depending on the workflow step.</a:t>
            </a:r>
          </a:p>
          <a:p>
            <a:pPr lvl="1"/>
            <a:endParaRPr lang="en-US" dirty="0"/>
          </a:p>
          <a:p>
            <a:pPr lvl="1"/>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4132132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The "Items In Claim" Section</a:t>
            </a:r>
          </a:p>
        </p:txBody>
      </p:sp>
    </p:spTree>
    <p:extLst>
      <p:ext uri="{BB962C8B-B14F-4D97-AF65-F5344CB8AC3E}">
        <p14:creationId xmlns:p14="http://schemas.microsoft.com/office/powerpoint/2010/main" val="1691326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When a PO Line for physical inventory is In Claim the PO Line will have the regular section "Ordered Items" and also a section "Items in Claim".</a:t>
            </a:r>
          </a:p>
          <a:p>
            <a:pPr algn="l"/>
            <a:r>
              <a:rPr lang="en-US" dirty="0"/>
              <a:t>This is particularly useful when there are multiple items being ordered and only some of them are in claim.</a:t>
            </a:r>
          </a:p>
          <a:p>
            <a:pPr algn="l"/>
            <a:r>
              <a:rPr lang="en-US" dirty="0"/>
              <a:t>It allows the staff user to quickly and easily identify the items which already arrived or are expected to arrive in the future, and the items which are still claimed.</a:t>
            </a:r>
          </a:p>
          <a:p>
            <a:pPr algn="l"/>
            <a:endParaRPr lang="LID4096" dirty="0"/>
          </a:p>
        </p:txBody>
      </p:sp>
    </p:spTree>
    <p:extLst>
      <p:ext uri="{BB962C8B-B14F-4D97-AF65-F5344CB8AC3E}">
        <p14:creationId xmlns:p14="http://schemas.microsoft.com/office/powerpoint/2010/main" val="4215090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210943-4D47-E0A7-411B-113AFD6573FB}"/>
              </a:ext>
            </a:extLst>
          </p:cNvPr>
          <p:cNvPicPr>
            <a:picLocks noChangeAspect="1"/>
          </p:cNvPicPr>
          <p:nvPr/>
        </p:nvPicPr>
        <p:blipFill>
          <a:blip r:embed="rId2"/>
          <a:stretch>
            <a:fillRect/>
          </a:stretch>
        </p:blipFill>
        <p:spPr>
          <a:xfrm>
            <a:off x="0" y="1491630"/>
            <a:ext cx="9144000" cy="28760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one item and the PO Line is In Claim</a:t>
            </a:r>
          </a:p>
          <a:p>
            <a:pPr algn="l"/>
            <a:endParaRPr lang="LID4096" dirty="0"/>
          </a:p>
        </p:txBody>
      </p:sp>
      <p:sp>
        <p:nvSpPr>
          <p:cNvPr id="7" name="Rectangle 6">
            <a:extLst>
              <a:ext uri="{FF2B5EF4-FFF2-40B4-BE49-F238E27FC236}">
                <a16:creationId xmlns:a16="http://schemas.microsoft.com/office/drawing/2014/main" id="{2EB4D140-D6A4-413A-9095-921F4426F609}"/>
              </a:ext>
            </a:extLst>
          </p:cNvPr>
          <p:cNvSpPr/>
          <p:nvPr/>
        </p:nvSpPr>
        <p:spPr>
          <a:xfrm>
            <a:off x="1027016" y="2852855"/>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78BB2E-7415-46D9-AB8B-A00C04A9AA1E}"/>
              </a:ext>
            </a:extLst>
          </p:cNvPr>
          <p:cNvSpPr/>
          <p:nvPr/>
        </p:nvSpPr>
        <p:spPr>
          <a:xfrm>
            <a:off x="3275857" y="2139702"/>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44A236-7228-4BD1-B91C-F379DFACE3FD}"/>
              </a:ext>
            </a:extLst>
          </p:cNvPr>
          <p:cNvSpPr/>
          <p:nvPr/>
        </p:nvSpPr>
        <p:spPr>
          <a:xfrm>
            <a:off x="3275856" y="2355726"/>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459D4E-4BA4-4D34-8D06-33404666858B}"/>
              </a:ext>
            </a:extLst>
          </p:cNvPr>
          <p:cNvSpPr txBox="1"/>
          <p:nvPr/>
        </p:nvSpPr>
        <p:spPr>
          <a:xfrm>
            <a:off x="5652120" y="3075806"/>
            <a:ext cx="2736304" cy="646331"/>
          </a:xfrm>
          <a:prstGeom prst="rect">
            <a:avLst/>
          </a:prstGeom>
          <a:solidFill>
            <a:schemeClr val="bg1"/>
          </a:solidFill>
          <a:ln>
            <a:solidFill>
              <a:schemeClr val="accent1"/>
            </a:solidFill>
          </a:ln>
        </p:spPr>
        <p:txBody>
          <a:bodyPr wrap="square" rtlCol="0">
            <a:spAutoFit/>
          </a:bodyPr>
          <a:lstStyle/>
          <a:p>
            <a:r>
              <a:rPr lang="en-US" dirty="0"/>
              <a:t>In this case the same item appears in both sections</a:t>
            </a:r>
          </a:p>
        </p:txBody>
      </p:sp>
    </p:spTree>
    <p:extLst>
      <p:ext uri="{BB962C8B-B14F-4D97-AF65-F5344CB8AC3E}">
        <p14:creationId xmlns:p14="http://schemas.microsoft.com/office/powerpoint/2010/main" val="3271810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117AA-D521-D2B0-3B53-B898C8B42761}"/>
              </a:ext>
            </a:extLst>
          </p:cNvPr>
          <p:cNvPicPr>
            <a:picLocks noChangeAspect="1"/>
          </p:cNvPicPr>
          <p:nvPr/>
        </p:nvPicPr>
        <p:blipFill>
          <a:blip r:embed="rId2"/>
          <a:stretch>
            <a:fillRect/>
          </a:stretch>
        </p:blipFill>
        <p:spPr>
          <a:xfrm>
            <a:off x="0" y="1731966"/>
            <a:ext cx="9144000" cy="27840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two items and the PO Line is In Claim and one item has already arrived</a:t>
            </a:r>
          </a:p>
          <a:p>
            <a:pPr algn="l"/>
            <a:endParaRPr lang="LID4096" dirty="0"/>
          </a:p>
        </p:txBody>
      </p:sp>
      <p:sp>
        <p:nvSpPr>
          <p:cNvPr id="7" name="Rectangle 6">
            <a:extLst>
              <a:ext uri="{FF2B5EF4-FFF2-40B4-BE49-F238E27FC236}">
                <a16:creationId xmlns:a16="http://schemas.microsoft.com/office/drawing/2014/main" id="{2EB4D140-D6A4-413A-9095-921F4426F609}"/>
              </a:ext>
            </a:extLst>
          </p:cNvPr>
          <p:cNvSpPr/>
          <p:nvPr/>
        </p:nvSpPr>
        <p:spPr>
          <a:xfrm>
            <a:off x="1129470" y="3399842"/>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78BB2E-7415-46D9-AB8B-A00C04A9AA1E}"/>
              </a:ext>
            </a:extLst>
          </p:cNvPr>
          <p:cNvSpPr/>
          <p:nvPr/>
        </p:nvSpPr>
        <p:spPr>
          <a:xfrm>
            <a:off x="3275856" y="1851670"/>
            <a:ext cx="1026361"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44A236-7228-4BD1-B91C-F379DFACE3FD}"/>
              </a:ext>
            </a:extLst>
          </p:cNvPr>
          <p:cNvSpPr/>
          <p:nvPr/>
        </p:nvSpPr>
        <p:spPr>
          <a:xfrm>
            <a:off x="3275856" y="2051158"/>
            <a:ext cx="1026360" cy="1869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459D4E-4BA4-4D34-8D06-33404666858B}"/>
              </a:ext>
            </a:extLst>
          </p:cNvPr>
          <p:cNvSpPr txBox="1"/>
          <p:nvPr/>
        </p:nvSpPr>
        <p:spPr>
          <a:xfrm>
            <a:off x="5580112" y="1203598"/>
            <a:ext cx="2736304" cy="646331"/>
          </a:xfrm>
          <a:prstGeom prst="rect">
            <a:avLst/>
          </a:prstGeom>
          <a:solidFill>
            <a:schemeClr val="bg1"/>
          </a:solidFill>
          <a:ln>
            <a:solidFill>
              <a:schemeClr val="accent1"/>
            </a:solidFill>
          </a:ln>
        </p:spPr>
        <p:txBody>
          <a:bodyPr wrap="square" rtlCol="0">
            <a:spAutoFit/>
          </a:bodyPr>
          <a:lstStyle/>
          <a:p>
            <a:r>
              <a:rPr lang="en-US" dirty="0"/>
              <a:t>Two items were ordered, and one arrived</a:t>
            </a:r>
          </a:p>
        </p:txBody>
      </p:sp>
      <p:sp>
        <p:nvSpPr>
          <p:cNvPr id="12" name="Rectangle 11">
            <a:extLst>
              <a:ext uri="{FF2B5EF4-FFF2-40B4-BE49-F238E27FC236}">
                <a16:creationId xmlns:a16="http://schemas.microsoft.com/office/drawing/2014/main" id="{1E82003D-FEF9-40C6-A499-D01946620037}"/>
              </a:ext>
            </a:extLst>
          </p:cNvPr>
          <p:cNvSpPr/>
          <p:nvPr/>
        </p:nvSpPr>
        <p:spPr>
          <a:xfrm>
            <a:off x="6896521" y="2288548"/>
            <a:ext cx="648072" cy="646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1AC8741-439C-4F3F-B3B0-9220055166C1}"/>
              </a:ext>
            </a:extLst>
          </p:cNvPr>
          <p:cNvCxnSpPr>
            <a:cxnSpLocks/>
          </p:cNvCxnSpPr>
          <p:nvPr/>
        </p:nvCxnSpPr>
        <p:spPr>
          <a:xfrm>
            <a:off x="6948264" y="1857970"/>
            <a:ext cx="72008" cy="4972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B4F5B8-AA78-4435-8CB2-8D3C43C78D7B}"/>
              </a:ext>
            </a:extLst>
          </p:cNvPr>
          <p:cNvSpPr txBox="1"/>
          <p:nvPr/>
        </p:nvSpPr>
        <p:spPr>
          <a:xfrm>
            <a:off x="5888409" y="3147814"/>
            <a:ext cx="2860055" cy="369332"/>
          </a:xfrm>
          <a:prstGeom prst="rect">
            <a:avLst/>
          </a:prstGeom>
          <a:solidFill>
            <a:schemeClr val="bg1"/>
          </a:solidFill>
          <a:ln>
            <a:solidFill>
              <a:schemeClr val="accent1"/>
            </a:solidFill>
          </a:ln>
        </p:spPr>
        <p:txBody>
          <a:bodyPr wrap="square" rtlCol="0">
            <a:spAutoFit/>
          </a:bodyPr>
          <a:lstStyle/>
          <a:p>
            <a:r>
              <a:rPr lang="en-US" dirty="0"/>
              <a:t>This is the one claimed item</a:t>
            </a:r>
          </a:p>
        </p:txBody>
      </p:sp>
      <p:cxnSp>
        <p:nvCxnSpPr>
          <p:cNvPr id="16" name="Straight Arrow Connector 15">
            <a:extLst>
              <a:ext uri="{FF2B5EF4-FFF2-40B4-BE49-F238E27FC236}">
                <a16:creationId xmlns:a16="http://schemas.microsoft.com/office/drawing/2014/main" id="{1D55D33B-CEDE-4088-B0D9-E7C6A064F96C}"/>
              </a:ext>
            </a:extLst>
          </p:cNvPr>
          <p:cNvCxnSpPr>
            <a:cxnSpLocks/>
          </p:cNvCxnSpPr>
          <p:nvPr/>
        </p:nvCxnSpPr>
        <p:spPr>
          <a:xfrm>
            <a:off x="6896521" y="3507854"/>
            <a:ext cx="51743" cy="36933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00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The Clickable "Sent" Status</a:t>
            </a:r>
          </a:p>
        </p:txBody>
      </p:sp>
    </p:spTree>
    <p:extLst>
      <p:ext uri="{BB962C8B-B14F-4D97-AF65-F5344CB8AC3E}">
        <p14:creationId xmlns:p14="http://schemas.microsoft.com/office/powerpoint/2010/main" val="1716107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As part of a major improvement in navigation, the "Sent" status is clickable and sensitive to the inventory type of the PO Line.</a:t>
            </a:r>
          </a:p>
          <a:p>
            <a:pPr algn="l"/>
            <a:r>
              <a:rPr lang="en-US" dirty="0"/>
              <a:t>Clicking on "Sent" for PO Lines with physical material will bring the user to the Receiving Workbench.</a:t>
            </a:r>
          </a:p>
          <a:p>
            <a:r>
              <a:rPr lang="en-US" dirty="0"/>
              <a:t>Clicking on "Sent" for PO Lines with electronic material will bring the user to the Electronic Resource Activation Task List.</a:t>
            </a:r>
          </a:p>
          <a:p>
            <a:pPr algn="l"/>
            <a:r>
              <a:rPr lang="en-US" dirty="0"/>
              <a:t>This saves the user several navigation clicks.</a:t>
            </a:r>
            <a:endParaRPr lang="LID4096" dirty="0"/>
          </a:p>
        </p:txBody>
      </p:sp>
    </p:spTree>
    <p:extLst>
      <p:ext uri="{BB962C8B-B14F-4D97-AF65-F5344CB8AC3E}">
        <p14:creationId xmlns:p14="http://schemas.microsoft.com/office/powerpoint/2010/main" val="525854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4FC070-C3A8-BF68-7D83-D30C7F85C4B4}"/>
              </a:ext>
            </a:extLst>
          </p:cNvPr>
          <p:cNvPicPr>
            <a:picLocks noChangeAspect="1"/>
          </p:cNvPicPr>
          <p:nvPr/>
        </p:nvPicPr>
        <p:blipFill>
          <a:blip r:embed="rId2"/>
          <a:stretch>
            <a:fillRect/>
          </a:stretch>
        </p:blipFill>
        <p:spPr>
          <a:xfrm>
            <a:off x="0" y="1372334"/>
            <a:ext cx="9144000" cy="314363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physical inventory in workflow step "Sent" </a:t>
            </a:r>
            <a:endParaRPr lang="LID4096" dirty="0"/>
          </a:p>
        </p:txBody>
      </p:sp>
      <p:sp>
        <p:nvSpPr>
          <p:cNvPr id="7" name="TextBox 6">
            <a:extLst>
              <a:ext uri="{FF2B5EF4-FFF2-40B4-BE49-F238E27FC236}">
                <a16:creationId xmlns:a16="http://schemas.microsoft.com/office/drawing/2014/main" id="{4AED1616-6B1E-48ED-96D2-4BC343FBD8C3}"/>
              </a:ext>
            </a:extLst>
          </p:cNvPr>
          <p:cNvSpPr txBox="1"/>
          <p:nvPr/>
        </p:nvSpPr>
        <p:spPr>
          <a:xfrm>
            <a:off x="4337644" y="2992530"/>
            <a:ext cx="2916324" cy="1200329"/>
          </a:xfrm>
          <a:prstGeom prst="rect">
            <a:avLst/>
          </a:prstGeom>
          <a:solidFill>
            <a:schemeClr val="bg1"/>
          </a:solidFill>
          <a:ln>
            <a:solidFill>
              <a:schemeClr val="tx1"/>
            </a:solidFill>
          </a:ln>
        </p:spPr>
        <p:txBody>
          <a:bodyPr wrap="square" rtlCol="0">
            <a:spAutoFit/>
          </a:bodyPr>
          <a:lstStyle/>
          <a:p>
            <a:r>
              <a:rPr lang="en-US" dirty="0"/>
              <a:t>Hovering over the "Sent" link gives a pop-up text "Show PO Line in the Receive New Material Screen"</a:t>
            </a:r>
          </a:p>
        </p:txBody>
      </p:sp>
      <p:cxnSp>
        <p:nvCxnSpPr>
          <p:cNvPr id="9" name="Straight Arrow Connector 8">
            <a:extLst>
              <a:ext uri="{FF2B5EF4-FFF2-40B4-BE49-F238E27FC236}">
                <a16:creationId xmlns:a16="http://schemas.microsoft.com/office/drawing/2014/main" id="{F6E9C967-BFB9-4909-BBED-B8B5295C0E4D}"/>
              </a:ext>
            </a:extLst>
          </p:cNvPr>
          <p:cNvCxnSpPr>
            <a:cxnSpLocks/>
          </p:cNvCxnSpPr>
          <p:nvPr/>
        </p:nvCxnSpPr>
        <p:spPr>
          <a:xfrm flipH="1">
            <a:off x="1763688" y="3363838"/>
            <a:ext cx="2538529"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CB7EC09-D193-4C6D-2E4C-DB74A23B341A}"/>
              </a:ext>
            </a:extLst>
          </p:cNvPr>
          <p:cNvSpPr/>
          <p:nvPr/>
        </p:nvSpPr>
        <p:spPr>
          <a:xfrm>
            <a:off x="683568" y="2609123"/>
            <a:ext cx="1008112" cy="1786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981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4305D5-54CF-0B83-DBD3-375D5B30119D}"/>
              </a:ext>
            </a:extLst>
          </p:cNvPr>
          <p:cNvPicPr>
            <a:picLocks noChangeAspect="1"/>
          </p:cNvPicPr>
          <p:nvPr/>
        </p:nvPicPr>
        <p:blipFill>
          <a:blip r:embed="rId2"/>
          <a:stretch>
            <a:fillRect/>
          </a:stretch>
        </p:blipFill>
        <p:spPr>
          <a:xfrm>
            <a:off x="0" y="1598344"/>
            <a:ext cx="9144000" cy="306163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Clicking the "Sent" link brings us to the Receiving Workbench already filtered for the PO Line from which we came.</a:t>
            </a:r>
            <a:endParaRPr lang="LID4096" dirty="0"/>
          </a:p>
        </p:txBody>
      </p:sp>
      <p:sp>
        <p:nvSpPr>
          <p:cNvPr id="11" name="Rectangle 10">
            <a:extLst>
              <a:ext uri="{FF2B5EF4-FFF2-40B4-BE49-F238E27FC236}">
                <a16:creationId xmlns:a16="http://schemas.microsoft.com/office/drawing/2014/main" id="{458BB0DD-6395-4C2B-9B1C-C736A16C0F06}"/>
              </a:ext>
            </a:extLst>
          </p:cNvPr>
          <p:cNvSpPr/>
          <p:nvPr/>
        </p:nvSpPr>
        <p:spPr>
          <a:xfrm>
            <a:off x="755576" y="2910501"/>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BE33F-EB34-4773-8809-14BD6DA90EB4}"/>
              </a:ext>
            </a:extLst>
          </p:cNvPr>
          <p:cNvSpPr/>
          <p:nvPr/>
        </p:nvSpPr>
        <p:spPr>
          <a:xfrm>
            <a:off x="179512" y="1686873"/>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90747"/>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
  <TotalTime>22174</TotalTime>
  <Words>3451</Words>
  <Application>Microsoft Office PowerPoint</Application>
  <PresentationFormat>On-screen Show (16:9)</PresentationFormat>
  <Paragraphs>423</Paragraphs>
  <Slides>110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Arial</vt:lpstr>
      <vt:lpstr>Calibri</vt:lpstr>
      <vt:lpstr>Calibri Light</vt:lpstr>
      <vt:lpstr>IGeLU_2016_16X9 (1)</vt:lpstr>
      <vt:lpstr>New Unified PO Line Task List</vt:lpstr>
      <vt:lpstr>PowerPoint Presentation</vt:lpstr>
      <vt:lpstr>Introduction</vt:lpstr>
      <vt:lpstr>Introduction</vt:lpstr>
      <vt:lpstr>The Menu</vt:lpstr>
      <vt:lpstr>The new menu</vt:lpstr>
      <vt:lpstr>Task List as Facets</vt:lpstr>
      <vt:lpstr>Task List as Facets</vt:lpstr>
      <vt:lpstr>Task List as Facets</vt:lpstr>
      <vt:lpstr>Task List as Facets</vt:lpstr>
      <vt:lpstr>Task List as Facets</vt:lpstr>
      <vt:lpstr>Task List as Facets</vt:lpstr>
      <vt:lpstr>Task List as Facets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Multi-Select Facets </vt:lpstr>
      <vt:lpstr>Multi-Select Facets </vt:lpstr>
      <vt:lpstr>Multi-Select Facets </vt:lpstr>
      <vt:lpstr>Multi-Select Facets </vt:lpstr>
      <vt:lpstr>Multi-Select Facets </vt:lpstr>
      <vt:lpstr>Multi-Select Facets </vt:lpstr>
      <vt:lpstr>Multi-Select Facets </vt:lpstr>
      <vt:lpstr>Multi-Select Facets</vt:lpstr>
      <vt:lpstr>Multi-Select Facets</vt:lpstr>
      <vt:lpstr>Multi-Select Facets</vt:lpstr>
      <vt:lpstr>Multi-Select Facets </vt:lpstr>
      <vt:lpstr>Multi-Select Facets </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Presentation Toggle Button </vt:lpstr>
      <vt:lpstr>Presentation Toggle Button </vt:lpstr>
      <vt:lpstr>Presentation Toggle Button </vt:lpstr>
      <vt:lpstr>Presentation Toggle Button </vt:lpstr>
      <vt:lpstr>Presentation Toggle Button </vt:lpstr>
      <vt:lpstr>Presentation Toggle Button </vt:lpstr>
      <vt:lpstr>Presentation Toggle Button </vt:lpstr>
      <vt:lpstr>Presentation Toggle Button </vt:lpstr>
      <vt:lpstr>Presentation Toggle Button </vt:lpstr>
      <vt:lpstr>Presentation Toggle Button </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Slide-Out Panel</vt:lpstr>
      <vt:lpstr>Slide-Out Panel</vt:lpstr>
      <vt:lpstr>Slide-Out Panel</vt:lpstr>
      <vt:lpstr>Slide-Out Panel</vt:lpstr>
      <vt:lpstr>Slide-Out Panel</vt:lpstr>
      <vt:lpstr>Slide-Out Panel</vt:lpstr>
      <vt:lpstr>Receiving Items from within the PO Line</vt:lpstr>
      <vt:lpstr>Receiving Items from within the PO Line</vt:lpstr>
      <vt:lpstr>Receiving Items from within the PO Line</vt:lpstr>
      <vt:lpstr>Receiving Items from within the PO Line</vt:lpstr>
      <vt:lpstr>Receiving Items from within the PO Line</vt:lpstr>
      <vt:lpstr>PO Line Actions Sensitive to Workflow Step</vt:lpstr>
      <vt:lpstr>PO Line Actions Sensitive to Workflow Step</vt:lpstr>
      <vt:lpstr>The "Items In Claim" Section</vt:lpstr>
      <vt:lpstr>The "Items In Claim" Section</vt:lpstr>
      <vt:lpstr>The "Items In Claim" Section</vt:lpstr>
      <vt:lpstr>The "Items In Claim" Section</vt:lpstr>
      <vt:lpstr>The Clickable "Sent" Status</vt:lpstr>
      <vt:lpstr>The Clickable "Sent" Status</vt:lpstr>
      <vt:lpstr>The Clickable "Sent" Status</vt:lpstr>
      <vt:lpstr>The Clickable "Sent" Status</vt:lpstr>
      <vt:lpstr>The Clickable "Sent" Status</vt:lpstr>
      <vt:lpstr>The Clickable "Sent" Status</vt:lpstr>
      <vt:lpstr>Sorting and Labels</vt:lpstr>
      <vt:lpstr>Sorting and Labels</vt:lpstr>
      <vt:lpstr>Sorting and Labels</vt:lpstr>
      <vt:lpstr>Sorting and Labels</vt:lpstr>
      <vt:lpstr>Sorting and Labels</vt:lpstr>
      <vt:lpstr>Sorting and Labels</vt:lpstr>
      <vt:lpstr>Sorting and Labels</vt:lpstr>
      <vt:lpstr>Sorting and Labels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803</cp:revision>
  <dcterms:created xsi:type="dcterms:W3CDTF">2017-01-02T15:10:30Z</dcterms:created>
  <dcterms:modified xsi:type="dcterms:W3CDTF">2023-08-06T17:10:30Z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